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377" r:id="rId2"/>
    <p:sldId id="257" r:id="rId3"/>
    <p:sldId id="380" r:id="rId4"/>
    <p:sldId id="412" r:id="rId5"/>
    <p:sldId id="413" r:id="rId6"/>
    <p:sldId id="385" r:id="rId7"/>
    <p:sldId id="378" r:id="rId8"/>
    <p:sldId id="414" r:id="rId9"/>
    <p:sldId id="381" r:id="rId10"/>
    <p:sldId id="382" r:id="rId11"/>
    <p:sldId id="383" r:id="rId12"/>
    <p:sldId id="384" r:id="rId13"/>
    <p:sldId id="379" r:id="rId14"/>
    <p:sldId id="386" r:id="rId15"/>
    <p:sldId id="415" r:id="rId16"/>
    <p:sldId id="388" r:id="rId17"/>
    <p:sldId id="416" r:id="rId18"/>
    <p:sldId id="417" r:id="rId19"/>
    <p:sldId id="418" r:id="rId20"/>
    <p:sldId id="419" r:id="rId21"/>
    <p:sldId id="420" r:id="rId22"/>
    <p:sldId id="429" r:id="rId23"/>
    <p:sldId id="411" r:id="rId24"/>
    <p:sldId id="389" r:id="rId25"/>
    <p:sldId id="421" r:id="rId26"/>
    <p:sldId id="453" r:id="rId27"/>
    <p:sldId id="423" r:id="rId28"/>
    <p:sldId id="422" r:id="rId29"/>
    <p:sldId id="425" r:id="rId30"/>
    <p:sldId id="428" r:id="rId31"/>
    <p:sldId id="427" r:id="rId32"/>
    <p:sldId id="430" r:id="rId33"/>
    <p:sldId id="431" r:id="rId34"/>
    <p:sldId id="432" r:id="rId35"/>
    <p:sldId id="390" r:id="rId36"/>
    <p:sldId id="391" r:id="rId37"/>
    <p:sldId id="438" r:id="rId38"/>
    <p:sldId id="437" r:id="rId39"/>
    <p:sldId id="441" r:id="rId40"/>
    <p:sldId id="442" r:id="rId41"/>
    <p:sldId id="443" r:id="rId42"/>
    <p:sldId id="444" r:id="rId43"/>
    <p:sldId id="434" r:id="rId44"/>
    <p:sldId id="445" r:id="rId45"/>
    <p:sldId id="448" r:id="rId46"/>
    <p:sldId id="450" r:id="rId47"/>
    <p:sldId id="452" r:id="rId48"/>
    <p:sldId id="451" r:id="rId49"/>
    <p:sldId id="447" r:id="rId50"/>
    <p:sldId id="446" r:id="rId51"/>
    <p:sldId id="449" r:id="rId52"/>
    <p:sldId id="395" r:id="rId53"/>
    <p:sldId id="454" r:id="rId54"/>
    <p:sldId id="455" r:id="rId55"/>
    <p:sldId id="456" r:id="rId56"/>
    <p:sldId id="457" r:id="rId57"/>
    <p:sldId id="458" r:id="rId58"/>
    <p:sldId id="459" r:id="rId59"/>
    <p:sldId id="460" r:id="rId60"/>
    <p:sldId id="461" r:id="rId61"/>
    <p:sldId id="462" r:id="rId62"/>
    <p:sldId id="433" r:id="rId63"/>
    <p:sldId id="436" r:id="rId64"/>
    <p:sldId id="464" r:id="rId65"/>
    <p:sldId id="463" r:id="rId66"/>
    <p:sldId id="465" r:id="rId67"/>
    <p:sldId id="466" r:id="rId68"/>
    <p:sldId id="392" r:id="rId69"/>
    <p:sldId id="467" r:id="rId70"/>
    <p:sldId id="393" r:id="rId71"/>
    <p:sldId id="468" r:id="rId72"/>
    <p:sldId id="469" r:id="rId73"/>
    <p:sldId id="470" r:id="rId74"/>
    <p:sldId id="471" r:id="rId75"/>
    <p:sldId id="394" r:id="rId76"/>
    <p:sldId id="472" r:id="rId77"/>
    <p:sldId id="475" r:id="rId78"/>
    <p:sldId id="473" r:id="rId79"/>
    <p:sldId id="474" r:id="rId80"/>
    <p:sldId id="476" r:id="rId81"/>
    <p:sldId id="477" r:id="rId82"/>
    <p:sldId id="396" r:id="rId83"/>
    <p:sldId id="478" r:id="rId84"/>
    <p:sldId id="479" r:id="rId85"/>
    <p:sldId id="397" r:id="rId86"/>
    <p:sldId id="480" r:id="rId87"/>
    <p:sldId id="481" r:id="rId88"/>
    <p:sldId id="482" r:id="rId89"/>
    <p:sldId id="398" r:id="rId90"/>
    <p:sldId id="483" r:id="rId91"/>
    <p:sldId id="484" r:id="rId92"/>
    <p:sldId id="485" r:id="rId93"/>
    <p:sldId id="486" r:id="rId94"/>
    <p:sldId id="573" r:id="rId95"/>
    <p:sldId id="574" r:id="rId96"/>
    <p:sldId id="575" r:id="rId97"/>
    <p:sldId id="399" r:id="rId98"/>
    <p:sldId id="576" r:id="rId99"/>
    <p:sldId id="577" r:id="rId100"/>
    <p:sldId id="578" r:id="rId101"/>
    <p:sldId id="401" r:id="rId102"/>
    <p:sldId id="403" r:id="rId103"/>
    <p:sldId id="404" r:id="rId104"/>
    <p:sldId id="405" r:id="rId105"/>
    <p:sldId id="406" r:id="rId106"/>
    <p:sldId id="407" r:id="rId107"/>
    <p:sldId id="408" r:id="rId108"/>
    <p:sldId id="402" r:id="rId109"/>
    <p:sldId id="409" r:id="rId110"/>
    <p:sldId id="410" r:id="rId111"/>
    <p:sldId id="346" r:id="rId112"/>
    <p:sldId id="267" r:id="rId113"/>
    <p:sldId id="570" r:id="rId114"/>
    <p:sldId id="571" r:id="rId115"/>
    <p:sldId id="572" r:id="rId116"/>
    <p:sldId id="266"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Lst>
        </p14:section>
        <p14:section name="II.1. Image pixels information depends on neighbourhood" id="{FF620560-654B-48DE-BC53-CA91CC7A1BA4}">
          <p14:sldIdLst>
            <p14:sldId id="380"/>
            <p14:sldId id="412"/>
            <p14:sldId id="413"/>
            <p14:sldId id="385"/>
            <p14:sldId id="378"/>
            <p14:sldId id="414"/>
            <p14:sldId id="381"/>
            <p14:sldId id="382"/>
            <p14:sldId id="383"/>
          </p14:sldIdLst>
        </p14:section>
        <p14:section name="II.2. Two important properties of computer vision" id="{A8C0BF5E-9ADB-4A5C-8072-7863ADB67A30}">
          <p14:sldIdLst>
            <p14:sldId id="384"/>
            <p14:sldId id="379"/>
          </p14:sldIdLst>
        </p14:section>
        <p14:section name="II.3. The linear operation on images" id="{273BC9D2-A4DF-4F74-A665-C1C108D5C4D7}">
          <p14:sldIdLst>
            <p14:sldId id="386"/>
            <p14:sldId id="415"/>
          </p14:sldIdLst>
        </p14:section>
        <p14:section name="III.1. The convolution operation, mathematically" id="{F5587FB5-2897-41F5-9628-C0E78FA616ED}">
          <p14:sldIdLst>
            <p14:sldId id="388"/>
            <p14:sldId id="416"/>
            <p14:sldId id="417"/>
            <p14:sldId id="418"/>
            <p14:sldId id="419"/>
            <p14:sldId id="420"/>
            <p14:sldId id="429"/>
          </p14:sldIdLst>
        </p14:section>
        <p14:section name="III.2. Uses of the convolution operation in image processing" id="{B5FEF0E7-A175-4EF9-9790-6E4DF9780AAC}">
          <p14:sldIdLst>
            <p14:sldId id="411"/>
            <p14:sldId id="389"/>
            <p14:sldId id="421"/>
            <p14:sldId id="453"/>
            <p14:sldId id="423"/>
            <p14:sldId id="422"/>
            <p14:sldId id="425"/>
            <p14:sldId id="428"/>
            <p14:sldId id="427"/>
            <p14:sldId id="430"/>
            <p14:sldId id="431"/>
            <p14:sldId id="432"/>
          </p14:sldIdLst>
        </p14:section>
        <p14:section name="III.3. Advanced versions of the convolution operation" id="{B8183A51-51FB-4C78-A729-09D361F0B21B}">
          <p14:sldIdLst>
            <p14:sldId id="390"/>
            <p14:sldId id="391"/>
            <p14:sldId id="438"/>
            <p14:sldId id="437"/>
            <p14:sldId id="441"/>
            <p14:sldId id="442"/>
            <p14:sldId id="443"/>
            <p14:sldId id="444"/>
            <p14:sldId id="434"/>
            <p14:sldId id="445"/>
            <p14:sldId id="448"/>
            <p14:sldId id="450"/>
            <p14:sldId id="452"/>
            <p14:sldId id="451"/>
            <p14:sldId id="447"/>
            <p14:sldId id="446"/>
            <p14:sldId id="449"/>
          </p14:sldIdLst>
        </p14:section>
        <p14:section name="III.4. A custom Convolutional layer" id="{4F5D5FE7-EEA1-488F-9624-7AB9B7A96DDF}">
          <p14:sldIdLst>
            <p14:sldId id="395"/>
            <p14:sldId id="454"/>
            <p14:sldId id="455"/>
            <p14:sldId id="456"/>
            <p14:sldId id="457"/>
            <p14:sldId id="458"/>
            <p14:sldId id="459"/>
            <p14:sldId id="460"/>
            <p14:sldId id="461"/>
          </p14:sldIdLst>
        </p14:section>
        <p14:section name="III.5. Size shenaningans in convolution" id="{B6E6F8D9-2100-4547-8201-AB2E3B18BE01}">
          <p14:sldIdLst>
            <p14:sldId id="462"/>
            <p14:sldId id="433"/>
            <p14:sldId id="436"/>
          </p14:sldIdLst>
        </p14:section>
        <p14:section name="IV.1. The Conv2d operation (contd)" id="{BB321F82-88AA-4091-AAED-25D292C2C713}">
          <p14:sldIdLst>
            <p14:sldId id="464"/>
            <p14:sldId id="463"/>
            <p14:sldId id="465"/>
            <p14:sldId id="466"/>
            <p14:sldId id="392"/>
            <p14:sldId id="467"/>
          </p14:sldIdLst>
        </p14:section>
        <p14:section name="IV.2. Our first Convolutional Neural Network" id="{9C9DD7FA-587D-4DE5-B044-57D2E1937761}">
          <p14:sldIdLst>
            <p14:sldId id="393"/>
            <p14:sldId id="468"/>
            <p14:sldId id="469"/>
            <p14:sldId id="470"/>
            <p14:sldId id="471"/>
          </p14:sldIdLst>
        </p14:section>
        <p14:section name="IV.3. Training Linear vs Conv2d NNs" id="{D45A6DEB-5D7B-4467-8A5B-3DE9D5B73242}">
          <p14:sldIdLst>
            <p14:sldId id="394"/>
            <p14:sldId id="472"/>
            <p14:sldId id="475"/>
            <p14:sldId id="473"/>
            <p14:sldId id="474"/>
            <p14:sldId id="476"/>
          </p14:sldIdLst>
        </p14:section>
        <p14:section name="V.1. Pooling layers" id="{D68F9FF9-71E6-4D7D-8EF6-8C75AA75D8D7}">
          <p14:sldIdLst>
            <p14:sldId id="477"/>
            <p14:sldId id="396"/>
            <p14:sldId id="478"/>
            <p14:sldId id="479"/>
          </p14:sldIdLst>
        </p14:section>
        <p14:section name="V.2. Dropout layers" id="{13A4A976-2172-4396-961C-EBD747388954}">
          <p14:sldIdLst>
            <p14:sldId id="397"/>
            <p14:sldId id="480"/>
            <p14:sldId id="481"/>
            <p14:sldId id="482"/>
          </p14:sldIdLst>
        </p14:section>
        <p14:section name="V.3. Batchnorm layers" id="{C8B2508A-426F-4E8F-B886-3194053ADA50}">
          <p14:sldIdLst>
            <p14:sldId id="398"/>
            <p14:sldId id="483"/>
            <p14:sldId id="484"/>
            <p14:sldId id="485"/>
            <p14:sldId id="486"/>
            <p14:sldId id="573"/>
            <p14:sldId id="574"/>
            <p14:sldId id="575"/>
          </p14:sldIdLst>
        </p14:section>
        <p14:section name="VI.1. A quick word about data augmentation" id="{E98EFE48-31B5-4A52-B109-7D8EDD6FAC91}">
          <p14:sldIdLst>
            <p14:sldId id="399"/>
            <p14:sldId id="576"/>
            <p14:sldId id="577"/>
            <p14:sldId id="578"/>
          </p14:sldIdLst>
        </p14:section>
        <p14:section name="VII.1. Remarkable models over the ages" id="{147007AE-819C-487F-AA5F-B43E89953882}">
          <p14:sldIdLst>
            <p14:sldId id="401"/>
          </p14:sldIdLst>
        </p14:section>
        <p14:section name="VII.2. AlexNet" id="{A7D0F48D-EE33-4DC8-97EB-A8427B1061C4}">
          <p14:sldIdLst>
            <p14:sldId id="403"/>
          </p14:sldIdLst>
        </p14:section>
        <p14:section name="VII.3. VGG" id="{AB540870-F937-4673-902E-9CF614A7AE2A}">
          <p14:sldIdLst>
            <p14:sldId id="404"/>
          </p14:sldIdLst>
        </p14:section>
        <p14:section name="VII.4. ResNet" id="{33412548-9E46-4004-B94C-7D91B4DFEF12}">
          <p14:sldIdLst>
            <p14:sldId id="405"/>
          </p14:sldIdLst>
        </p14:section>
        <p14:section name="VII.5. DenseNet" id="{53D5BE30-D522-4340-9D09-3D7C429E204A}">
          <p14:sldIdLst>
            <p14:sldId id="406"/>
          </p14:sldIdLst>
        </p14:section>
        <p14:section name="VII.6. Inception" id="{02EEC74C-333C-45DD-9CC6-2B51391E20C5}">
          <p14:sldIdLst>
            <p14:sldId id="407"/>
          </p14:sldIdLst>
        </p14:section>
        <p14:section name="VII.7. EfficientNet" id="{41F9494C-D003-4A24-AB7A-76D295E94733}">
          <p14:sldIdLst>
            <p14:sldId id="408"/>
          </p14:sldIdLst>
        </p14:section>
        <p14:section name="VIII.1. More to come in CV course" id="{9D59A150-38BC-48FC-B952-A52B42A1CCBE}">
          <p14:sldIdLst>
            <p14:sldId id="402"/>
          </p14:sldIdLst>
        </p14:section>
        <p14:section name="VIII.2. Transfer learning" id="{188080E3-A19A-47FA-BD8E-CCB31168FC46}">
          <p14:sldIdLst>
            <p14:sldId id="409"/>
          </p14:sldIdLst>
        </p14:section>
        <p14:section name="VIII.3. Freezing and tuning layers" id="{EBBC7113-36F5-4C5D-A778-D7B9ACF49DBD}">
          <p14:sldIdLst>
            <p14:sldId id="410"/>
          </p14:sldIdLst>
        </p14:section>
        <p14:section name="Conclusion" id="{09807B6E-2B76-45C8-B103-96D5021B68A6}">
          <p14:sldIdLst>
            <p14:sldId id="346"/>
          </p14:sldIdLst>
        </p14:section>
        <p14:section name="References and watchlist" id="{217B8593-1CA5-408D-B198-A5E6ACAB5948}">
          <p14:sldIdLst>
            <p14:sldId id="267"/>
            <p14:sldId id="570"/>
            <p14:sldId id="571"/>
            <p14:sldId id="572"/>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C7E6E-9ED7-4F9D-9E55-43EB46A53FAD}" v="4252" dt="2023-02-12T07:54:04.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2T08:03:08.090" v="22418" actId="20577"/>
      <pc:docMkLst>
        <pc:docMk/>
      </pc:docMkLst>
      <pc:sldChg chg="modSp mod">
        <pc:chgData name="Matthieu De Mari" userId="dfb708c9-d8dc-439f-9a3b-c772bf4a311c" providerId="ADAL" clId="{556C7E6E-9ED7-4F9D-9E55-43EB46A53FAD}" dt="2023-02-09T04:59:24.454" v="1" actId="20577"/>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ldChg>
      <pc:sldChg chg="modSp mod">
        <pc:chgData name="Matthieu De Mari" userId="dfb708c9-d8dc-439f-9a3b-c772bf4a311c" providerId="ADAL" clId="{556C7E6E-9ED7-4F9D-9E55-43EB46A53FAD}" dt="2023-02-12T08:01:31.475" v="22365" actId="27636"/>
        <pc:sldMkLst>
          <pc:docMk/>
          <pc:sldMk cId="3880949074" sldId="267"/>
        </pc:sldMkLst>
        <pc:spChg chg="mod">
          <ac:chgData name="Matthieu De Mari" userId="dfb708c9-d8dc-439f-9a3b-c772bf4a311c" providerId="ADAL" clId="{556C7E6E-9ED7-4F9D-9E55-43EB46A53FAD}" dt="2023-02-12T08:01:31.475" v="22365" actId="27636"/>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09T04:59:28.522" v="9"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06:58:28.155" v="19152"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06:57:53.305" v="19133" actId="27636"/>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new">
        <pc:chgData name="Matthieu De Mari" userId="dfb708c9-d8dc-439f-9a3b-c772bf4a311c" providerId="ADAL" clId="{556C7E6E-9ED7-4F9D-9E55-43EB46A53FAD}" dt="2023-02-09T05:27:18.648" v="638" actId="680"/>
        <pc:sldMkLst>
          <pc:docMk/>
          <pc:sldMk cId="3680206321" sldId="401"/>
        </pc:sldMkLst>
      </pc:sldChg>
      <pc:sldChg chg="new">
        <pc:chgData name="Matthieu De Mari" userId="dfb708c9-d8dc-439f-9a3b-c772bf4a311c" providerId="ADAL" clId="{556C7E6E-9ED7-4F9D-9E55-43EB46A53FAD}" dt="2023-02-09T05:27:36.250" v="641" actId="680"/>
        <pc:sldMkLst>
          <pc:docMk/>
          <pc:sldMk cId="2961155165" sldId="402"/>
        </pc:sldMkLst>
      </pc:sldChg>
      <pc:sldChg chg="new">
        <pc:chgData name="Matthieu De Mari" userId="dfb708c9-d8dc-439f-9a3b-c772bf4a311c" providerId="ADAL" clId="{556C7E6E-9ED7-4F9D-9E55-43EB46A53FAD}" dt="2023-02-09T05:27:54.667" v="644" actId="680"/>
        <pc:sldMkLst>
          <pc:docMk/>
          <pc:sldMk cId="2027569327" sldId="403"/>
        </pc:sldMkLst>
      </pc:sldChg>
      <pc:sldChg chg="new">
        <pc:chgData name="Matthieu De Mari" userId="dfb708c9-d8dc-439f-9a3b-c772bf4a311c" providerId="ADAL" clId="{556C7E6E-9ED7-4F9D-9E55-43EB46A53FAD}" dt="2023-02-09T05:28:03.682" v="647" actId="680"/>
        <pc:sldMkLst>
          <pc:docMk/>
          <pc:sldMk cId="1994190645" sldId="404"/>
        </pc:sldMkLst>
      </pc:sldChg>
      <pc:sldChg chg="new">
        <pc:chgData name="Matthieu De Mari" userId="dfb708c9-d8dc-439f-9a3b-c772bf4a311c" providerId="ADAL" clId="{556C7E6E-9ED7-4F9D-9E55-43EB46A53FAD}" dt="2023-02-09T05:28:20.242" v="650" actId="680"/>
        <pc:sldMkLst>
          <pc:docMk/>
          <pc:sldMk cId="2169816204" sldId="405"/>
        </pc:sldMkLst>
      </pc:sldChg>
      <pc:sldChg chg="new">
        <pc:chgData name="Matthieu De Mari" userId="dfb708c9-d8dc-439f-9a3b-c772bf4a311c" providerId="ADAL" clId="{556C7E6E-9ED7-4F9D-9E55-43EB46A53FAD}" dt="2023-02-09T05:28:42.336" v="653" actId="680"/>
        <pc:sldMkLst>
          <pc:docMk/>
          <pc:sldMk cId="2463962519" sldId="406"/>
        </pc:sldMkLst>
      </pc:sldChg>
      <pc:sldChg chg="new">
        <pc:chgData name="Matthieu De Mari" userId="dfb708c9-d8dc-439f-9a3b-c772bf4a311c" providerId="ADAL" clId="{556C7E6E-9ED7-4F9D-9E55-43EB46A53FAD}" dt="2023-02-09T05:28:53.380" v="656" actId="680"/>
        <pc:sldMkLst>
          <pc:docMk/>
          <pc:sldMk cId="1075644705" sldId="407"/>
        </pc:sldMkLst>
      </pc:sldChg>
      <pc:sldChg chg="new">
        <pc:chgData name="Matthieu De Mari" userId="dfb708c9-d8dc-439f-9a3b-c772bf4a311c" providerId="ADAL" clId="{556C7E6E-9ED7-4F9D-9E55-43EB46A53FAD}" dt="2023-02-09T05:29:03.452" v="659" actId="680"/>
        <pc:sldMkLst>
          <pc:docMk/>
          <pc:sldMk cId="3707245743" sldId="408"/>
        </pc:sldMkLst>
      </pc:sldChg>
      <pc:sldChg chg="new">
        <pc:chgData name="Matthieu De Mari" userId="dfb708c9-d8dc-439f-9a3b-c772bf4a311c" providerId="ADAL" clId="{556C7E6E-9ED7-4F9D-9E55-43EB46A53FAD}" dt="2023-02-09T05:29:57.963" v="663" actId="680"/>
        <pc:sldMkLst>
          <pc:docMk/>
          <pc:sldMk cId="3952888474" sldId="409"/>
        </pc:sldMkLst>
      </pc:sldChg>
      <pc:sldChg chg="new">
        <pc:chgData name="Matthieu De Mari" userId="dfb708c9-d8dc-439f-9a3b-c772bf4a311c" providerId="ADAL" clId="{556C7E6E-9ED7-4F9D-9E55-43EB46A53FAD}" dt="2023-02-09T05:30:11.471" v="666" actId="680"/>
        <pc:sldMkLst>
          <pc:docMk/>
          <pc:sldMk cId="4063861739" sldId="410"/>
        </pc:sldMkLst>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960B5-EA27-4CDD-AE8D-AAFDD1FB5630}" type="doc">
      <dgm:prSet loTypeId="urn:microsoft.com/office/officeart/2005/8/layout/bProcess3" loCatId="process" qsTypeId="urn:microsoft.com/office/officeart/2005/8/quickstyle/simple1" qsCatId="simple" csTypeId="urn:microsoft.com/office/officeart/2005/8/colors/accent1_2" csCatId="accent1" phldr="1"/>
      <dgm:spPr/>
    </dgm:pt>
    <dgm:pt modelId="{9C147533-FC69-4E97-95AA-C2A423B09093}">
      <dgm:prSet phldrT="[Text]" custT="1"/>
      <dgm:spPr/>
      <dgm:t>
        <a:bodyPr/>
        <a:lstStyle/>
        <a:p>
          <a:r>
            <a:rPr lang="en-GB" sz="1600" dirty="0"/>
            <a:t>Batch of 256 greyscale MNIST images</a:t>
          </a:r>
          <a:br>
            <a:rPr lang="en-GB" sz="1600" dirty="0"/>
          </a:br>
          <a:r>
            <a:rPr lang="en-GB" sz="1600" dirty="0"/>
            <a:t>(256, 1, 28, 28)</a:t>
          </a:r>
          <a:endParaRPr lang="en-SG" sz="1600" dirty="0"/>
        </a:p>
      </dgm:t>
    </dgm:pt>
    <dgm:pt modelId="{4B6A167F-6E42-4430-87A3-CA01E4B5BFE2}" type="parTrans" cxnId="{CF34ACE0-D274-4A51-9E35-7986C780B607}">
      <dgm:prSet/>
      <dgm:spPr/>
      <dgm:t>
        <a:bodyPr/>
        <a:lstStyle/>
        <a:p>
          <a:endParaRPr lang="en-SG"/>
        </a:p>
      </dgm:t>
    </dgm:pt>
    <dgm:pt modelId="{B4EAE1CE-E921-4251-B72C-37D9FAEF6AB1}" type="sibTrans" cxnId="{CF34ACE0-D274-4A51-9E35-7986C780B607}">
      <dgm:prSet/>
      <dgm:spPr>
        <a:ln w="38100">
          <a:solidFill>
            <a:schemeClr val="tx1"/>
          </a:solidFill>
        </a:ln>
      </dgm:spPr>
      <dgm:t>
        <a:bodyPr/>
        <a:lstStyle/>
        <a:p>
          <a:endParaRPr lang="en-SG"/>
        </a:p>
      </dgm:t>
    </dgm:pt>
    <dgm:pt modelId="{DFC75B04-3FA5-428B-B0AB-E3C2DBDA9589}">
      <dgm:prSet phldrT="[Text]" custT="1"/>
      <dgm:spPr/>
      <dgm:t>
        <a:bodyPr/>
        <a:lstStyle/>
        <a:p>
          <a:r>
            <a:rPr lang="en-GB" sz="1600" dirty="0"/>
            <a:t>First Conv2d, with same padding</a:t>
          </a:r>
          <a:br>
            <a:rPr lang="en-GB" sz="1600" dirty="0"/>
          </a:br>
          <a:r>
            <a:rPr lang="en-GB" sz="1600" dirty="0"/>
            <a:t>(256, 32, 28, 28)  </a:t>
          </a:r>
          <a:endParaRPr lang="en-SG" sz="1600" dirty="0"/>
        </a:p>
      </dgm:t>
    </dgm:pt>
    <dgm:pt modelId="{106EC901-0689-439E-BEE5-45735E3863B0}" type="parTrans" cxnId="{1BFF57B3-A326-448F-81EA-2F1714227CB3}">
      <dgm:prSet/>
      <dgm:spPr/>
      <dgm:t>
        <a:bodyPr/>
        <a:lstStyle/>
        <a:p>
          <a:endParaRPr lang="en-SG"/>
        </a:p>
      </dgm:t>
    </dgm:pt>
    <dgm:pt modelId="{60F44C92-E958-4BC9-91D6-3FE717A8BA9B}" type="sibTrans" cxnId="{1BFF57B3-A326-448F-81EA-2F1714227CB3}">
      <dgm:prSet/>
      <dgm:spPr>
        <a:ln w="38100">
          <a:solidFill>
            <a:schemeClr val="tx1"/>
          </a:solidFill>
        </a:ln>
      </dgm:spPr>
      <dgm:t>
        <a:bodyPr/>
        <a:lstStyle/>
        <a:p>
          <a:endParaRPr lang="en-SG"/>
        </a:p>
      </dgm:t>
    </dgm:pt>
    <dgm:pt modelId="{AB1F4A30-83EB-4900-9DEA-9EC197A59DFB}">
      <dgm:prSet phldrT="[Text]" custT="1"/>
      <dgm:spPr/>
      <dgm:t>
        <a:bodyPr/>
        <a:lstStyle/>
        <a:p>
          <a:r>
            <a:rPr lang="en-GB" sz="1600" dirty="0"/>
            <a:t>Second Conv2d, with same padding</a:t>
          </a:r>
          <a:br>
            <a:rPr lang="en-GB" sz="1600" dirty="0"/>
          </a:br>
          <a:r>
            <a:rPr lang="en-GB" sz="1600" dirty="0"/>
            <a:t>(256, 64, 28, 28)</a:t>
          </a:r>
          <a:endParaRPr lang="en-SG" sz="1600" dirty="0"/>
        </a:p>
      </dgm:t>
    </dgm:pt>
    <dgm:pt modelId="{99F6A028-0B1F-4B65-9E82-0A4E612739A7}" type="parTrans" cxnId="{07891903-F6BC-4A31-93A9-7809EB7D788F}">
      <dgm:prSet/>
      <dgm:spPr/>
      <dgm:t>
        <a:bodyPr/>
        <a:lstStyle/>
        <a:p>
          <a:endParaRPr lang="en-SG"/>
        </a:p>
      </dgm:t>
    </dgm:pt>
    <dgm:pt modelId="{4439BB21-D9C3-494B-9C2B-DCA39B7DB12B}" type="sibTrans" cxnId="{07891903-F6BC-4A31-93A9-7809EB7D788F}">
      <dgm:prSet/>
      <dgm:spPr>
        <a:ln w="38100">
          <a:solidFill>
            <a:schemeClr val="tx1"/>
          </a:solidFill>
        </a:ln>
      </dgm:spPr>
      <dgm:t>
        <a:bodyPr/>
        <a:lstStyle/>
        <a:p>
          <a:endParaRPr lang="en-SG"/>
        </a:p>
      </dgm:t>
    </dgm:pt>
    <dgm:pt modelId="{D9F1A3EE-7420-45D8-B6E8-6284B3A50BD5}">
      <dgm:prSet phldrT="[Text]" custT="1"/>
      <dgm:spPr/>
      <dgm:t>
        <a:bodyPr/>
        <a:lstStyle/>
        <a:p>
          <a:r>
            <a:rPr lang="en-GB" sz="1600" dirty="0"/>
            <a:t>Flatten in 1D vector</a:t>
          </a:r>
          <a:br>
            <a:rPr lang="en-GB" sz="1600" dirty="0"/>
          </a:br>
          <a:r>
            <a:rPr lang="en-GB" sz="1600" dirty="0"/>
            <a:t>(256, 50176)</a:t>
          </a:r>
          <a:endParaRPr lang="en-SG" sz="1600" dirty="0"/>
        </a:p>
      </dgm:t>
    </dgm:pt>
    <dgm:pt modelId="{675950F4-1E22-4D6B-A7B4-ABDD6BD34E34}" type="parTrans" cxnId="{D0D4F5AC-A468-4E57-9345-FC46F6960D28}">
      <dgm:prSet/>
      <dgm:spPr/>
      <dgm:t>
        <a:bodyPr/>
        <a:lstStyle/>
        <a:p>
          <a:endParaRPr lang="en-SG"/>
        </a:p>
      </dgm:t>
    </dgm:pt>
    <dgm:pt modelId="{07196E6B-7CAF-4979-8924-49494AEC5129}" type="sibTrans" cxnId="{D0D4F5AC-A468-4E57-9345-FC46F6960D28}">
      <dgm:prSet/>
      <dgm:spPr>
        <a:ln w="38100">
          <a:solidFill>
            <a:schemeClr val="tx1"/>
          </a:solidFill>
        </a:ln>
      </dgm:spPr>
      <dgm:t>
        <a:bodyPr/>
        <a:lstStyle/>
        <a:p>
          <a:endParaRPr lang="en-SG"/>
        </a:p>
      </dgm:t>
    </dgm:pt>
    <dgm:pt modelId="{F46004D6-3F2B-4CA3-8005-152F3C248427}">
      <dgm:prSet phldrT="[Text]" custT="1"/>
      <dgm:spPr/>
      <dgm:t>
        <a:bodyPr/>
        <a:lstStyle/>
        <a:p>
          <a:r>
            <a:rPr lang="en-GB" sz="1600" dirty="0"/>
            <a:t>First Linear Layer</a:t>
          </a:r>
          <a:br>
            <a:rPr lang="en-GB" sz="1600" dirty="0"/>
          </a:br>
          <a:r>
            <a:rPr lang="en-GB" sz="1600" dirty="0"/>
            <a:t>(256, 128)</a:t>
          </a:r>
          <a:endParaRPr lang="en-SG" sz="1600" dirty="0"/>
        </a:p>
      </dgm:t>
    </dgm:pt>
    <dgm:pt modelId="{48B6ADF7-58EE-4555-A670-4B6721C49CE8}" type="parTrans" cxnId="{7DEB6D0F-A7B4-49D6-8FCC-54A9CE64F374}">
      <dgm:prSet/>
      <dgm:spPr/>
      <dgm:t>
        <a:bodyPr/>
        <a:lstStyle/>
        <a:p>
          <a:endParaRPr lang="en-SG"/>
        </a:p>
      </dgm:t>
    </dgm:pt>
    <dgm:pt modelId="{215F2DBC-81E1-40CB-8A82-A784052478C4}" type="sibTrans" cxnId="{7DEB6D0F-A7B4-49D6-8FCC-54A9CE64F374}">
      <dgm:prSet/>
      <dgm:spPr>
        <a:ln w="38100">
          <a:solidFill>
            <a:schemeClr val="tx1"/>
          </a:solidFill>
        </a:ln>
      </dgm:spPr>
      <dgm:t>
        <a:bodyPr/>
        <a:lstStyle/>
        <a:p>
          <a:endParaRPr lang="en-SG"/>
        </a:p>
      </dgm:t>
    </dgm:pt>
    <dgm:pt modelId="{57861D6D-1358-4AC8-8A73-D4C496A2A626}">
      <dgm:prSet phldrT="[Text]" custT="1"/>
      <dgm:spPr/>
      <dgm:t>
        <a:bodyPr/>
        <a:lstStyle/>
        <a:p>
          <a:r>
            <a:rPr lang="en-GB" sz="1600" dirty="0"/>
            <a:t>Second Linear Layer</a:t>
          </a:r>
          <a:br>
            <a:rPr lang="en-GB" sz="1600" dirty="0"/>
          </a:br>
          <a:r>
            <a:rPr lang="en-GB" sz="1600" dirty="0"/>
            <a:t>(256, 10)</a:t>
          </a:r>
          <a:endParaRPr lang="en-SG" sz="1600" dirty="0"/>
        </a:p>
      </dgm:t>
    </dgm:pt>
    <dgm:pt modelId="{AF4829E4-3FC2-4D57-9ECD-1E6420250744}" type="parTrans" cxnId="{261AD714-1D01-4AE0-979E-AC3783C31F50}">
      <dgm:prSet/>
      <dgm:spPr/>
      <dgm:t>
        <a:bodyPr/>
        <a:lstStyle/>
        <a:p>
          <a:endParaRPr lang="en-SG"/>
        </a:p>
      </dgm:t>
    </dgm:pt>
    <dgm:pt modelId="{48A56396-7BA5-4BE4-B05C-79C55802DAAD}" type="sibTrans" cxnId="{261AD714-1D01-4AE0-979E-AC3783C31F50}">
      <dgm:prSet/>
      <dgm:spPr/>
      <dgm:t>
        <a:bodyPr/>
        <a:lstStyle/>
        <a:p>
          <a:endParaRPr lang="en-SG"/>
        </a:p>
      </dgm:t>
    </dgm:pt>
    <dgm:pt modelId="{591B6513-40C3-4899-BAFF-05E3CB959BA8}" type="pres">
      <dgm:prSet presAssocID="{D48960B5-EA27-4CDD-AE8D-AAFDD1FB5630}" presName="Name0" presStyleCnt="0">
        <dgm:presLayoutVars>
          <dgm:dir/>
          <dgm:resizeHandles val="exact"/>
        </dgm:presLayoutVars>
      </dgm:prSet>
      <dgm:spPr/>
    </dgm:pt>
    <dgm:pt modelId="{A24AB232-64D0-458E-BF4C-CF3B760EE391}" type="pres">
      <dgm:prSet presAssocID="{9C147533-FC69-4E97-95AA-C2A423B09093}" presName="node" presStyleLbl="node1" presStyleIdx="0" presStyleCnt="6">
        <dgm:presLayoutVars>
          <dgm:bulletEnabled val="1"/>
        </dgm:presLayoutVars>
      </dgm:prSet>
      <dgm:spPr/>
    </dgm:pt>
    <dgm:pt modelId="{014C98E3-F1D1-4DA1-9ED1-CF15129404A3}" type="pres">
      <dgm:prSet presAssocID="{B4EAE1CE-E921-4251-B72C-37D9FAEF6AB1}" presName="sibTrans" presStyleLbl="sibTrans1D1" presStyleIdx="0" presStyleCnt="5"/>
      <dgm:spPr/>
    </dgm:pt>
    <dgm:pt modelId="{379CC685-406D-46DC-A95E-8B4341D38462}" type="pres">
      <dgm:prSet presAssocID="{B4EAE1CE-E921-4251-B72C-37D9FAEF6AB1}" presName="connectorText" presStyleLbl="sibTrans1D1" presStyleIdx="0" presStyleCnt="5"/>
      <dgm:spPr/>
    </dgm:pt>
    <dgm:pt modelId="{1387B24E-FF6D-4EC5-9A18-33BC1764BCCA}" type="pres">
      <dgm:prSet presAssocID="{DFC75B04-3FA5-428B-B0AB-E3C2DBDA9589}" presName="node" presStyleLbl="node1" presStyleIdx="1" presStyleCnt="6">
        <dgm:presLayoutVars>
          <dgm:bulletEnabled val="1"/>
        </dgm:presLayoutVars>
      </dgm:prSet>
      <dgm:spPr/>
    </dgm:pt>
    <dgm:pt modelId="{3BA80D82-7EAE-4377-869D-6ECE36D0F0DF}" type="pres">
      <dgm:prSet presAssocID="{60F44C92-E958-4BC9-91D6-3FE717A8BA9B}" presName="sibTrans" presStyleLbl="sibTrans1D1" presStyleIdx="1" presStyleCnt="5"/>
      <dgm:spPr/>
    </dgm:pt>
    <dgm:pt modelId="{362E03DA-4D63-4628-B879-5303FD7AD231}" type="pres">
      <dgm:prSet presAssocID="{60F44C92-E958-4BC9-91D6-3FE717A8BA9B}" presName="connectorText" presStyleLbl="sibTrans1D1" presStyleIdx="1" presStyleCnt="5"/>
      <dgm:spPr/>
    </dgm:pt>
    <dgm:pt modelId="{8B1E5B19-00E8-49B0-81F2-FC70A011EBE2}" type="pres">
      <dgm:prSet presAssocID="{AB1F4A30-83EB-4900-9DEA-9EC197A59DFB}" presName="node" presStyleLbl="node1" presStyleIdx="2" presStyleCnt="6">
        <dgm:presLayoutVars>
          <dgm:bulletEnabled val="1"/>
        </dgm:presLayoutVars>
      </dgm:prSet>
      <dgm:spPr/>
    </dgm:pt>
    <dgm:pt modelId="{0FF0321D-9FC9-440F-B0FA-13DAE2D88AEA}" type="pres">
      <dgm:prSet presAssocID="{4439BB21-D9C3-494B-9C2B-DCA39B7DB12B}" presName="sibTrans" presStyleLbl="sibTrans1D1" presStyleIdx="2" presStyleCnt="5"/>
      <dgm:spPr/>
    </dgm:pt>
    <dgm:pt modelId="{7B8B4B58-A38F-4E4C-9923-62678EC273DC}" type="pres">
      <dgm:prSet presAssocID="{4439BB21-D9C3-494B-9C2B-DCA39B7DB12B}" presName="connectorText" presStyleLbl="sibTrans1D1" presStyleIdx="2" presStyleCnt="5"/>
      <dgm:spPr/>
    </dgm:pt>
    <dgm:pt modelId="{82B3C6AA-DBF0-485E-9FEC-94CF604EF1E4}" type="pres">
      <dgm:prSet presAssocID="{D9F1A3EE-7420-45D8-B6E8-6284B3A50BD5}" presName="node" presStyleLbl="node1" presStyleIdx="3" presStyleCnt="6">
        <dgm:presLayoutVars>
          <dgm:bulletEnabled val="1"/>
        </dgm:presLayoutVars>
      </dgm:prSet>
      <dgm:spPr/>
    </dgm:pt>
    <dgm:pt modelId="{A291BCBF-0286-4C23-AE44-FA69E6361291}" type="pres">
      <dgm:prSet presAssocID="{07196E6B-7CAF-4979-8924-49494AEC5129}" presName="sibTrans" presStyleLbl="sibTrans1D1" presStyleIdx="3" presStyleCnt="5"/>
      <dgm:spPr/>
    </dgm:pt>
    <dgm:pt modelId="{2821E9E0-2330-43A3-8A07-C767251A464F}" type="pres">
      <dgm:prSet presAssocID="{07196E6B-7CAF-4979-8924-49494AEC5129}" presName="connectorText" presStyleLbl="sibTrans1D1" presStyleIdx="3" presStyleCnt="5"/>
      <dgm:spPr/>
    </dgm:pt>
    <dgm:pt modelId="{E6F784CA-0850-490C-8FB6-0D059D6943D6}" type="pres">
      <dgm:prSet presAssocID="{F46004D6-3F2B-4CA3-8005-152F3C248427}" presName="node" presStyleLbl="node1" presStyleIdx="4" presStyleCnt="6">
        <dgm:presLayoutVars>
          <dgm:bulletEnabled val="1"/>
        </dgm:presLayoutVars>
      </dgm:prSet>
      <dgm:spPr/>
    </dgm:pt>
    <dgm:pt modelId="{99144A2E-B314-48BE-B23C-5A61B5C771B1}" type="pres">
      <dgm:prSet presAssocID="{215F2DBC-81E1-40CB-8A82-A784052478C4}" presName="sibTrans" presStyleLbl="sibTrans1D1" presStyleIdx="4" presStyleCnt="5"/>
      <dgm:spPr/>
    </dgm:pt>
    <dgm:pt modelId="{7829B734-0CA2-4EB8-B325-50D51FFCF07D}" type="pres">
      <dgm:prSet presAssocID="{215F2DBC-81E1-40CB-8A82-A784052478C4}" presName="connectorText" presStyleLbl="sibTrans1D1" presStyleIdx="4" presStyleCnt="5"/>
      <dgm:spPr/>
    </dgm:pt>
    <dgm:pt modelId="{DB34B42E-E0CF-42A4-BF8B-9B5B28CAB46C}" type="pres">
      <dgm:prSet presAssocID="{57861D6D-1358-4AC8-8A73-D4C496A2A626}" presName="node" presStyleLbl="node1" presStyleIdx="5" presStyleCnt="6">
        <dgm:presLayoutVars>
          <dgm:bulletEnabled val="1"/>
        </dgm:presLayoutVars>
      </dgm:prSet>
      <dgm:spPr/>
    </dgm:pt>
  </dgm:ptLst>
  <dgm:cxnLst>
    <dgm:cxn modelId="{07891903-F6BC-4A31-93A9-7809EB7D788F}" srcId="{D48960B5-EA27-4CDD-AE8D-AAFDD1FB5630}" destId="{AB1F4A30-83EB-4900-9DEA-9EC197A59DFB}" srcOrd="2" destOrd="0" parTransId="{99F6A028-0B1F-4B65-9E82-0A4E612739A7}" sibTransId="{4439BB21-D9C3-494B-9C2B-DCA39B7DB12B}"/>
    <dgm:cxn modelId="{7DEB6D0F-A7B4-49D6-8FCC-54A9CE64F374}" srcId="{D48960B5-EA27-4CDD-AE8D-AAFDD1FB5630}" destId="{F46004D6-3F2B-4CA3-8005-152F3C248427}" srcOrd="4" destOrd="0" parTransId="{48B6ADF7-58EE-4555-A670-4B6721C49CE8}" sibTransId="{215F2DBC-81E1-40CB-8A82-A784052478C4}"/>
    <dgm:cxn modelId="{261AD714-1D01-4AE0-979E-AC3783C31F50}" srcId="{D48960B5-EA27-4CDD-AE8D-AAFDD1FB5630}" destId="{57861D6D-1358-4AC8-8A73-D4C496A2A626}" srcOrd="5" destOrd="0" parTransId="{AF4829E4-3FC2-4D57-9ECD-1E6420250744}" sibTransId="{48A56396-7BA5-4BE4-B05C-79C55802DAAD}"/>
    <dgm:cxn modelId="{1677801C-B886-4957-B472-F781729BBFF6}" type="presOf" srcId="{B4EAE1CE-E921-4251-B72C-37D9FAEF6AB1}" destId="{379CC685-406D-46DC-A95E-8B4341D38462}" srcOrd="1" destOrd="0" presId="urn:microsoft.com/office/officeart/2005/8/layout/bProcess3"/>
    <dgm:cxn modelId="{23FD281E-B051-4758-B113-F71364BF9ACF}" type="presOf" srcId="{07196E6B-7CAF-4979-8924-49494AEC5129}" destId="{A291BCBF-0286-4C23-AE44-FA69E6361291}" srcOrd="0" destOrd="0" presId="urn:microsoft.com/office/officeart/2005/8/layout/bProcess3"/>
    <dgm:cxn modelId="{70B6D338-2287-4201-8DCD-7F945A0BBC68}" type="presOf" srcId="{DFC75B04-3FA5-428B-B0AB-E3C2DBDA9589}" destId="{1387B24E-FF6D-4EC5-9A18-33BC1764BCCA}" srcOrd="0" destOrd="0" presId="urn:microsoft.com/office/officeart/2005/8/layout/bProcess3"/>
    <dgm:cxn modelId="{08C0F662-B0F1-491E-B40B-11A0F15F375D}" type="presOf" srcId="{AB1F4A30-83EB-4900-9DEA-9EC197A59DFB}" destId="{8B1E5B19-00E8-49B0-81F2-FC70A011EBE2}" srcOrd="0" destOrd="0" presId="urn:microsoft.com/office/officeart/2005/8/layout/bProcess3"/>
    <dgm:cxn modelId="{B743994B-11AD-47C6-A03E-88159EA84F70}" type="presOf" srcId="{60F44C92-E958-4BC9-91D6-3FE717A8BA9B}" destId="{3BA80D82-7EAE-4377-869D-6ECE36D0F0DF}" srcOrd="0" destOrd="0" presId="urn:microsoft.com/office/officeart/2005/8/layout/bProcess3"/>
    <dgm:cxn modelId="{C82A4358-7650-46C8-9CE4-7E5534718FC1}" type="presOf" srcId="{D9F1A3EE-7420-45D8-B6E8-6284B3A50BD5}" destId="{82B3C6AA-DBF0-485E-9FEC-94CF604EF1E4}" srcOrd="0" destOrd="0" presId="urn:microsoft.com/office/officeart/2005/8/layout/bProcess3"/>
    <dgm:cxn modelId="{178D417C-7382-492D-9859-7D13ED5A4F6D}" type="presOf" srcId="{F46004D6-3F2B-4CA3-8005-152F3C248427}" destId="{E6F784CA-0850-490C-8FB6-0D059D6943D6}" srcOrd="0" destOrd="0" presId="urn:microsoft.com/office/officeart/2005/8/layout/bProcess3"/>
    <dgm:cxn modelId="{B989B483-4170-462C-BC80-934A632B585E}" type="presOf" srcId="{07196E6B-7CAF-4979-8924-49494AEC5129}" destId="{2821E9E0-2330-43A3-8A07-C767251A464F}" srcOrd="1" destOrd="0" presId="urn:microsoft.com/office/officeart/2005/8/layout/bProcess3"/>
    <dgm:cxn modelId="{EB758F9A-7B60-4E4C-880D-A33652CFCECA}" type="presOf" srcId="{4439BB21-D9C3-494B-9C2B-DCA39B7DB12B}" destId="{0FF0321D-9FC9-440F-B0FA-13DAE2D88AEA}" srcOrd="0" destOrd="0" presId="urn:microsoft.com/office/officeart/2005/8/layout/bProcess3"/>
    <dgm:cxn modelId="{D3A4989F-C25E-4D5E-9D9F-2CA6BE37FE70}" type="presOf" srcId="{215F2DBC-81E1-40CB-8A82-A784052478C4}" destId="{7829B734-0CA2-4EB8-B325-50D51FFCF07D}" srcOrd="1" destOrd="0" presId="urn:microsoft.com/office/officeart/2005/8/layout/bProcess3"/>
    <dgm:cxn modelId="{D0D4F5AC-A468-4E57-9345-FC46F6960D28}" srcId="{D48960B5-EA27-4CDD-AE8D-AAFDD1FB5630}" destId="{D9F1A3EE-7420-45D8-B6E8-6284B3A50BD5}" srcOrd="3" destOrd="0" parTransId="{675950F4-1E22-4D6B-A7B4-ABDD6BD34E34}" sibTransId="{07196E6B-7CAF-4979-8924-49494AEC5129}"/>
    <dgm:cxn modelId="{1BFF57B3-A326-448F-81EA-2F1714227CB3}" srcId="{D48960B5-EA27-4CDD-AE8D-AAFDD1FB5630}" destId="{DFC75B04-3FA5-428B-B0AB-E3C2DBDA9589}" srcOrd="1" destOrd="0" parTransId="{106EC901-0689-439E-BEE5-45735E3863B0}" sibTransId="{60F44C92-E958-4BC9-91D6-3FE717A8BA9B}"/>
    <dgm:cxn modelId="{50C1D7CB-0C20-4EC9-B5F3-43F3B9384DDC}" type="presOf" srcId="{9C147533-FC69-4E97-95AA-C2A423B09093}" destId="{A24AB232-64D0-458E-BF4C-CF3B760EE391}" srcOrd="0" destOrd="0" presId="urn:microsoft.com/office/officeart/2005/8/layout/bProcess3"/>
    <dgm:cxn modelId="{7217EECB-BB58-4458-AE0C-15300C7403D1}" type="presOf" srcId="{4439BB21-D9C3-494B-9C2B-DCA39B7DB12B}" destId="{7B8B4B58-A38F-4E4C-9923-62678EC273DC}" srcOrd="1" destOrd="0" presId="urn:microsoft.com/office/officeart/2005/8/layout/bProcess3"/>
    <dgm:cxn modelId="{6CB709D0-F038-4BF0-9199-F707CA96FBC3}" type="presOf" srcId="{57861D6D-1358-4AC8-8A73-D4C496A2A626}" destId="{DB34B42E-E0CF-42A4-BF8B-9B5B28CAB46C}" srcOrd="0" destOrd="0" presId="urn:microsoft.com/office/officeart/2005/8/layout/bProcess3"/>
    <dgm:cxn modelId="{82D4E4D8-041F-422B-ACC6-50068E266D31}" type="presOf" srcId="{215F2DBC-81E1-40CB-8A82-A784052478C4}" destId="{99144A2E-B314-48BE-B23C-5A61B5C771B1}" srcOrd="0" destOrd="0" presId="urn:microsoft.com/office/officeart/2005/8/layout/bProcess3"/>
    <dgm:cxn modelId="{181694DF-D317-4511-8503-A7F662034BDD}" type="presOf" srcId="{60F44C92-E958-4BC9-91D6-3FE717A8BA9B}" destId="{362E03DA-4D63-4628-B879-5303FD7AD231}" srcOrd="1" destOrd="0" presId="urn:microsoft.com/office/officeart/2005/8/layout/bProcess3"/>
    <dgm:cxn modelId="{CF34ACE0-D274-4A51-9E35-7986C780B607}" srcId="{D48960B5-EA27-4CDD-AE8D-AAFDD1FB5630}" destId="{9C147533-FC69-4E97-95AA-C2A423B09093}" srcOrd="0" destOrd="0" parTransId="{4B6A167F-6E42-4430-87A3-CA01E4B5BFE2}" sibTransId="{B4EAE1CE-E921-4251-B72C-37D9FAEF6AB1}"/>
    <dgm:cxn modelId="{280446E5-7B05-4706-9331-A1ECC552BD20}" type="presOf" srcId="{D48960B5-EA27-4CDD-AE8D-AAFDD1FB5630}" destId="{591B6513-40C3-4899-BAFF-05E3CB959BA8}" srcOrd="0" destOrd="0" presId="urn:microsoft.com/office/officeart/2005/8/layout/bProcess3"/>
    <dgm:cxn modelId="{ED10AAFA-CDDE-4B7F-8EBA-F605A2B1659E}" type="presOf" srcId="{B4EAE1CE-E921-4251-B72C-37D9FAEF6AB1}" destId="{014C98E3-F1D1-4DA1-9ED1-CF15129404A3}" srcOrd="0" destOrd="0" presId="urn:microsoft.com/office/officeart/2005/8/layout/bProcess3"/>
    <dgm:cxn modelId="{E401D49C-4975-4B7C-ADC7-627A8F90018B}" type="presParOf" srcId="{591B6513-40C3-4899-BAFF-05E3CB959BA8}" destId="{A24AB232-64D0-458E-BF4C-CF3B760EE391}" srcOrd="0" destOrd="0" presId="urn:microsoft.com/office/officeart/2005/8/layout/bProcess3"/>
    <dgm:cxn modelId="{9FA2395B-D41E-41E8-94EE-10587C5C72B9}" type="presParOf" srcId="{591B6513-40C3-4899-BAFF-05E3CB959BA8}" destId="{014C98E3-F1D1-4DA1-9ED1-CF15129404A3}" srcOrd="1" destOrd="0" presId="urn:microsoft.com/office/officeart/2005/8/layout/bProcess3"/>
    <dgm:cxn modelId="{5F8E061E-8DF7-4BBE-8B7D-9B9AF4F68667}" type="presParOf" srcId="{014C98E3-F1D1-4DA1-9ED1-CF15129404A3}" destId="{379CC685-406D-46DC-A95E-8B4341D38462}" srcOrd="0" destOrd="0" presId="urn:microsoft.com/office/officeart/2005/8/layout/bProcess3"/>
    <dgm:cxn modelId="{94F59BBB-5DC9-454E-BD38-0DA4A8B20A42}" type="presParOf" srcId="{591B6513-40C3-4899-BAFF-05E3CB959BA8}" destId="{1387B24E-FF6D-4EC5-9A18-33BC1764BCCA}" srcOrd="2" destOrd="0" presId="urn:microsoft.com/office/officeart/2005/8/layout/bProcess3"/>
    <dgm:cxn modelId="{235AF8E4-58C5-4815-9952-F3A2E0BE60E9}" type="presParOf" srcId="{591B6513-40C3-4899-BAFF-05E3CB959BA8}" destId="{3BA80D82-7EAE-4377-869D-6ECE36D0F0DF}" srcOrd="3" destOrd="0" presId="urn:microsoft.com/office/officeart/2005/8/layout/bProcess3"/>
    <dgm:cxn modelId="{FA769E9B-64E3-4F2B-B227-4D989D7ED423}" type="presParOf" srcId="{3BA80D82-7EAE-4377-869D-6ECE36D0F0DF}" destId="{362E03DA-4D63-4628-B879-5303FD7AD231}" srcOrd="0" destOrd="0" presId="urn:microsoft.com/office/officeart/2005/8/layout/bProcess3"/>
    <dgm:cxn modelId="{33841342-EF6B-4F49-A0CE-DE9A171D74A7}" type="presParOf" srcId="{591B6513-40C3-4899-BAFF-05E3CB959BA8}" destId="{8B1E5B19-00E8-49B0-81F2-FC70A011EBE2}" srcOrd="4" destOrd="0" presId="urn:microsoft.com/office/officeart/2005/8/layout/bProcess3"/>
    <dgm:cxn modelId="{A4518D2D-5441-4340-A858-9BA8E83D03E9}" type="presParOf" srcId="{591B6513-40C3-4899-BAFF-05E3CB959BA8}" destId="{0FF0321D-9FC9-440F-B0FA-13DAE2D88AEA}" srcOrd="5" destOrd="0" presId="urn:microsoft.com/office/officeart/2005/8/layout/bProcess3"/>
    <dgm:cxn modelId="{97EBC9F4-A45E-4FA2-8273-914E71843B2E}" type="presParOf" srcId="{0FF0321D-9FC9-440F-B0FA-13DAE2D88AEA}" destId="{7B8B4B58-A38F-4E4C-9923-62678EC273DC}" srcOrd="0" destOrd="0" presId="urn:microsoft.com/office/officeart/2005/8/layout/bProcess3"/>
    <dgm:cxn modelId="{213A3A34-BC29-40FC-8D14-0B4C54758D08}" type="presParOf" srcId="{591B6513-40C3-4899-BAFF-05E3CB959BA8}" destId="{82B3C6AA-DBF0-485E-9FEC-94CF604EF1E4}" srcOrd="6" destOrd="0" presId="urn:microsoft.com/office/officeart/2005/8/layout/bProcess3"/>
    <dgm:cxn modelId="{D8AF0259-2EA0-4F74-9A6D-BE8D59BDD665}" type="presParOf" srcId="{591B6513-40C3-4899-BAFF-05E3CB959BA8}" destId="{A291BCBF-0286-4C23-AE44-FA69E6361291}" srcOrd="7" destOrd="0" presId="urn:microsoft.com/office/officeart/2005/8/layout/bProcess3"/>
    <dgm:cxn modelId="{7264BD34-309E-49C9-920E-EBC086E64CC2}" type="presParOf" srcId="{A291BCBF-0286-4C23-AE44-FA69E6361291}" destId="{2821E9E0-2330-43A3-8A07-C767251A464F}" srcOrd="0" destOrd="0" presId="urn:microsoft.com/office/officeart/2005/8/layout/bProcess3"/>
    <dgm:cxn modelId="{E39FADFF-0EED-4757-9D7E-EEBF3890BB27}" type="presParOf" srcId="{591B6513-40C3-4899-BAFF-05E3CB959BA8}" destId="{E6F784CA-0850-490C-8FB6-0D059D6943D6}" srcOrd="8" destOrd="0" presId="urn:microsoft.com/office/officeart/2005/8/layout/bProcess3"/>
    <dgm:cxn modelId="{FDC5C64D-1E97-4EDA-A830-28F59FE691CF}" type="presParOf" srcId="{591B6513-40C3-4899-BAFF-05E3CB959BA8}" destId="{99144A2E-B314-48BE-B23C-5A61B5C771B1}" srcOrd="9" destOrd="0" presId="urn:microsoft.com/office/officeart/2005/8/layout/bProcess3"/>
    <dgm:cxn modelId="{0A33FD88-3868-4FDD-9F3F-92861385303B}" type="presParOf" srcId="{99144A2E-B314-48BE-B23C-5A61B5C771B1}" destId="{7829B734-0CA2-4EB8-B325-50D51FFCF07D}" srcOrd="0" destOrd="0" presId="urn:microsoft.com/office/officeart/2005/8/layout/bProcess3"/>
    <dgm:cxn modelId="{0216F6F2-6869-4FE4-BCDF-242A393EE70B}" type="presParOf" srcId="{591B6513-40C3-4899-BAFF-05E3CB959BA8}" destId="{DB34B42E-E0CF-42A4-BF8B-9B5B28CAB46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C98E3-F1D1-4DA1-9ED1-CF15129404A3}">
      <dsp:nvSpPr>
        <dsp:cNvPr id="0" name=""/>
        <dsp:cNvSpPr/>
      </dsp:nvSpPr>
      <dsp:spPr>
        <a:xfrm>
          <a:off x="3981117"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800036"/>
        <a:ext cx="30764" cy="6152"/>
      </dsp:txXfrm>
    </dsp:sp>
    <dsp:sp modelId="{A24AB232-64D0-458E-BF4C-CF3B760EE391}">
      <dsp:nvSpPr>
        <dsp:cNvPr id="0" name=""/>
        <dsp:cNvSpPr/>
      </dsp:nvSpPr>
      <dsp:spPr>
        <a:xfrm>
          <a:off x="1307756"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Batch of 256 greyscale MNIST images</a:t>
          </a:r>
          <a:br>
            <a:rPr lang="en-GB" sz="1600" kern="1200" dirty="0"/>
          </a:br>
          <a:r>
            <a:rPr lang="en-GB" sz="1600" kern="1200" dirty="0"/>
            <a:t>(256, 1, 28, 28)</a:t>
          </a:r>
          <a:endParaRPr lang="en-SG" sz="1600" kern="1200" dirty="0"/>
        </a:p>
      </dsp:txBody>
      <dsp:txXfrm>
        <a:off x="1307756" y="564"/>
        <a:ext cx="2675160" cy="1605096"/>
      </dsp:txXfrm>
    </dsp:sp>
    <dsp:sp modelId="{3BA80D82-7EAE-4377-869D-6ECE36D0F0DF}">
      <dsp:nvSpPr>
        <dsp:cNvPr id="0" name=""/>
        <dsp:cNvSpPr/>
      </dsp:nvSpPr>
      <dsp:spPr>
        <a:xfrm>
          <a:off x="7271564"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800036"/>
        <a:ext cx="30764" cy="6152"/>
      </dsp:txXfrm>
    </dsp:sp>
    <dsp:sp modelId="{1387B24E-FF6D-4EC5-9A18-33BC1764BCCA}">
      <dsp:nvSpPr>
        <dsp:cNvPr id="0" name=""/>
        <dsp:cNvSpPr/>
      </dsp:nvSpPr>
      <dsp:spPr>
        <a:xfrm>
          <a:off x="4598204"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Conv2d, with same padding</a:t>
          </a:r>
          <a:br>
            <a:rPr lang="en-GB" sz="1600" kern="1200" dirty="0"/>
          </a:br>
          <a:r>
            <a:rPr lang="en-GB" sz="1600" kern="1200" dirty="0"/>
            <a:t>(256, 32, 28, 28)  </a:t>
          </a:r>
          <a:endParaRPr lang="en-SG" sz="1600" kern="1200" dirty="0"/>
        </a:p>
      </dsp:txBody>
      <dsp:txXfrm>
        <a:off x="4598204" y="564"/>
        <a:ext cx="2675160" cy="1605096"/>
      </dsp:txXfrm>
    </dsp:sp>
    <dsp:sp modelId="{0FF0321D-9FC9-440F-B0FA-13DAE2D88AEA}">
      <dsp:nvSpPr>
        <dsp:cNvPr id="0" name=""/>
        <dsp:cNvSpPr/>
      </dsp:nvSpPr>
      <dsp:spPr>
        <a:xfrm>
          <a:off x="2645336" y="1603861"/>
          <a:ext cx="6580895" cy="584686"/>
        </a:xfrm>
        <a:custGeom>
          <a:avLst/>
          <a:gdLst/>
          <a:ahLst/>
          <a:cxnLst/>
          <a:rect l="0" t="0" r="0" b="0"/>
          <a:pathLst>
            <a:path>
              <a:moveTo>
                <a:pt x="6580895" y="0"/>
              </a:moveTo>
              <a:lnTo>
                <a:pt x="6580895" y="309443"/>
              </a:lnTo>
              <a:lnTo>
                <a:pt x="0" y="309443"/>
              </a:lnTo>
              <a:lnTo>
                <a:pt x="0" y="584686"/>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70544" y="1893128"/>
        <a:ext cx="330479" cy="6152"/>
      </dsp:txXfrm>
    </dsp:sp>
    <dsp:sp modelId="{8B1E5B19-00E8-49B0-81F2-FC70A011EBE2}">
      <dsp:nvSpPr>
        <dsp:cNvPr id="0" name=""/>
        <dsp:cNvSpPr/>
      </dsp:nvSpPr>
      <dsp:spPr>
        <a:xfrm>
          <a:off x="7888651"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Conv2d, with same padding</a:t>
          </a:r>
          <a:br>
            <a:rPr lang="en-GB" sz="1600" kern="1200" dirty="0"/>
          </a:br>
          <a:r>
            <a:rPr lang="en-GB" sz="1600" kern="1200" dirty="0"/>
            <a:t>(256, 64, 28, 28)</a:t>
          </a:r>
          <a:endParaRPr lang="en-SG" sz="1600" kern="1200" dirty="0"/>
        </a:p>
      </dsp:txBody>
      <dsp:txXfrm>
        <a:off x="7888651" y="564"/>
        <a:ext cx="2675160" cy="1605096"/>
      </dsp:txXfrm>
    </dsp:sp>
    <dsp:sp modelId="{A291BCBF-0286-4C23-AE44-FA69E6361291}">
      <dsp:nvSpPr>
        <dsp:cNvPr id="0" name=""/>
        <dsp:cNvSpPr/>
      </dsp:nvSpPr>
      <dsp:spPr>
        <a:xfrm>
          <a:off x="3981117"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3020419"/>
        <a:ext cx="30764" cy="6152"/>
      </dsp:txXfrm>
    </dsp:sp>
    <dsp:sp modelId="{82B3C6AA-DBF0-485E-9FEC-94CF604EF1E4}">
      <dsp:nvSpPr>
        <dsp:cNvPr id="0" name=""/>
        <dsp:cNvSpPr/>
      </dsp:nvSpPr>
      <dsp:spPr>
        <a:xfrm>
          <a:off x="1307756"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Flatten in 1D vector</a:t>
          </a:r>
          <a:br>
            <a:rPr lang="en-GB" sz="1600" kern="1200" dirty="0"/>
          </a:br>
          <a:r>
            <a:rPr lang="en-GB" sz="1600" kern="1200" dirty="0"/>
            <a:t>(256, 50176)</a:t>
          </a:r>
          <a:endParaRPr lang="en-SG" sz="1600" kern="1200" dirty="0"/>
        </a:p>
      </dsp:txBody>
      <dsp:txXfrm>
        <a:off x="1307756" y="2220947"/>
        <a:ext cx="2675160" cy="1605096"/>
      </dsp:txXfrm>
    </dsp:sp>
    <dsp:sp modelId="{99144A2E-B314-48BE-B23C-5A61B5C771B1}">
      <dsp:nvSpPr>
        <dsp:cNvPr id="0" name=""/>
        <dsp:cNvSpPr/>
      </dsp:nvSpPr>
      <dsp:spPr>
        <a:xfrm>
          <a:off x="7271564"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3020419"/>
        <a:ext cx="30764" cy="6152"/>
      </dsp:txXfrm>
    </dsp:sp>
    <dsp:sp modelId="{E6F784CA-0850-490C-8FB6-0D059D6943D6}">
      <dsp:nvSpPr>
        <dsp:cNvPr id="0" name=""/>
        <dsp:cNvSpPr/>
      </dsp:nvSpPr>
      <dsp:spPr>
        <a:xfrm>
          <a:off x="4598204"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Linear Layer</a:t>
          </a:r>
          <a:br>
            <a:rPr lang="en-GB" sz="1600" kern="1200" dirty="0"/>
          </a:br>
          <a:r>
            <a:rPr lang="en-GB" sz="1600" kern="1200" dirty="0"/>
            <a:t>(256, 128)</a:t>
          </a:r>
          <a:endParaRPr lang="en-SG" sz="1600" kern="1200" dirty="0"/>
        </a:p>
      </dsp:txBody>
      <dsp:txXfrm>
        <a:off x="4598204" y="2220947"/>
        <a:ext cx="2675160" cy="1605096"/>
      </dsp:txXfrm>
    </dsp:sp>
    <dsp:sp modelId="{DB34B42E-E0CF-42A4-BF8B-9B5B28CAB46C}">
      <dsp:nvSpPr>
        <dsp:cNvPr id="0" name=""/>
        <dsp:cNvSpPr/>
      </dsp:nvSpPr>
      <dsp:spPr>
        <a:xfrm>
          <a:off x="7888651"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Linear Layer</a:t>
          </a:r>
          <a:br>
            <a:rPr lang="en-GB" sz="1600" kern="1200" dirty="0"/>
          </a:br>
          <a:r>
            <a:rPr lang="en-GB" sz="1600" kern="1200" dirty="0"/>
            <a:t>(256, 10)</a:t>
          </a:r>
          <a:endParaRPr lang="en-SG" sz="1600" kern="1200" dirty="0"/>
        </a:p>
      </dsp:txBody>
      <dsp:txXfrm>
        <a:off x="7888651" y="2220947"/>
        <a:ext cx="2675160" cy="16050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12/02/2023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nitish2112.github.io/" TargetMode="External"/><Relationship Id="rId2" Type="http://schemas.openxmlformats.org/officeDocument/2006/relationships/hyperlink" Target="https://scholar.google.com/citations?user=s1PgoeUAAAAJ&amp;hl=fr"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xegzhJcAAAAJ&amp;hl=fr"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www.cs.toronto.edu/~ilya/" TargetMode="External"/><Relationship Id="rId2" Type="http://schemas.openxmlformats.org/officeDocument/2006/relationships/hyperlink" Target="https://scholar.google.com/citations?user=x04W_mMAAAAJ&amp;hl=en" TargetMode="External"/><Relationship Id="rId1" Type="http://schemas.openxmlformats.org/officeDocument/2006/relationships/slideLayout" Target="../slideLayouts/slideLayout2.xml"/><Relationship Id="rId5" Type="http://schemas.openxmlformats.org/officeDocument/2006/relationships/hyperlink" Target="https://www.cs.cmu.edu/~rsalakhu/" TargetMode="External"/><Relationship Id="rId4" Type="http://schemas.openxmlformats.org/officeDocument/2006/relationships/hyperlink" Target="https://scholar.google.co.uk/citations?user=ITZ1e7MAAAAJ&amp;hl=en"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research.google/people/ChristianSzegedy" TargetMode="External"/><Relationship Id="rId2" Type="http://schemas.openxmlformats.org/officeDocument/2006/relationships/hyperlink" Target="https://scholar.google.com/citations?user=3QeF7mAAAAAJ&amp;hl=en" TargetMode="External"/><Relationship Id="rId1" Type="http://schemas.openxmlformats.org/officeDocument/2006/relationships/slideLayout" Target="../slideLayouts/slideLayout2.xml"/><Relationship Id="rId5" Type="http://schemas.openxmlformats.org/officeDocument/2006/relationships/hyperlink" Target="https://research.google/people/SergeyIoffe/" TargetMode="External"/><Relationship Id="rId4" Type="http://schemas.openxmlformats.org/officeDocument/2006/relationships/hyperlink" Target="https://scholar.google.com/citations?user=S5zOyIkAAAAJ&amp;hl=en"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hyperlink" Target="https://www.udemy.com/course/digital-image-processing-from-ground-up-in-pyth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tackoverflow.com/questions/45152473/why-is-the-convolutional-filter-flipped-in-convolutional-neural-network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apidtables.com/convert/color/rgb-to-hex.html"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370.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pytorch.org/vision/stable/transforms.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W4-S1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7119815" y="1653658"/>
            <a:ext cx="4514401" cy="4082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11542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68700-55C8-CF89-11B9-D8E9E37F3F11}"/>
              </a:ext>
            </a:extLst>
          </p:cNvPr>
          <p:cNvSpPr>
            <a:spLocks noGrp="1"/>
          </p:cNvSpPr>
          <p:nvPr>
            <p:ph idx="1"/>
          </p:nvPr>
        </p:nvSpPr>
        <p:spPr>
          <a:xfrm>
            <a:off x="838200" y="1825624"/>
            <a:ext cx="10515600" cy="5032375"/>
          </a:xfrm>
        </p:spPr>
        <p:txBody>
          <a:bodyPr>
            <a:normAutofit/>
          </a:bodyPr>
          <a:lstStyle/>
          <a:p>
            <a:r>
              <a:rPr lang="en-GB" dirty="0"/>
              <a:t>For instance, if we want to flip images horizontally, we will simply amend the code below, adding </a:t>
            </a:r>
            <a:r>
              <a:rPr lang="en-GB" b="1" dirty="0" err="1"/>
              <a:t>RandomHorizontalFlip</a:t>
            </a:r>
            <a:r>
              <a:rPr lang="en-GB" b="1" dirty="0"/>
              <a:t>()</a:t>
            </a:r>
            <a:r>
              <a:rPr lang="en-GB" dirty="0"/>
              <a:t> to the list of transforms.</a:t>
            </a:r>
          </a:p>
          <a:p>
            <a:r>
              <a:rPr lang="en-GB" b="1" dirty="0"/>
              <a:t>Quick question: </a:t>
            </a:r>
            <a:r>
              <a:rPr lang="en-GB" dirty="0"/>
              <a:t>Does it makes sense to perform this data augmentation on all pictures? Can all digits be flipped horizontally to generate new valid images?</a:t>
            </a:r>
            <a:endParaRPr lang="en-SG" dirty="0"/>
          </a:p>
        </p:txBody>
      </p:sp>
      <p:pic>
        <p:nvPicPr>
          <p:cNvPr id="5" name="Picture 4">
            <a:extLst>
              <a:ext uri="{FF2B5EF4-FFF2-40B4-BE49-F238E27FC236}">
                <a16:creationId xmlns:a16="http://schemas.microsoft.com/office/drawing/2014/main" id="{23868C2F-C496-3216-EE02-15ACAC017AAA}"/>
              </a:ext>
            </a:extLst>
          </p:cNvPr>
          <p:cNvPicPr>
            <a:picLocks noChangeAspect="1"/>
          </p:cNvPicPr>
          <p:nvPr/>
        </p:nvPicPr>
        <p:blipFill>
          <a:blip r:embed="rId2"/>
          <a:stretch>
            <a:fillRect/>
          </a:stretch>
        </p:blipFill>
        <p:spPr>
          <a:xfrm>
            <a:off x="764911" y="4482915"/>
            <a:ext cx="10662178" cy="2375085"/>
          </a:xfrm>
          <a:prstGeom prst="rect">
            <a:avLst/>
          </a:prstGeom>
        </p:spPr>
      </p:pic>
      <p:sp>
        <p:nvSpPr>
          <p:cNvPr id="6" name="Title 1">
            <a:extLst>
              <a:ext uri="{FF2B5EF4-FFF2-40B4-BE49-F238E27FC236}">
                <a16:creationId xmlns:a16="http://schemas.microsoft.com/office/drawing/2014/main" id="{A9251247-E54C-33CB-A573-9E3DE79BB99B}"/>
              </a:ext>
            </a:extLst>
          </p:cNvPr>
          <p:cNvSpPr>
            <a:spLocks noGrp="1"/>
          </p:cNvSpPr>
          <p:nvPr>
            <p:ph type="title"/>
          </p:nvPr>
        </p:nvSpPr>
        <p:spPr>
          <a:xfrm>
            <a:off x="838200" y="365125"/>
            <a:ext cx="11114314" cy="1325563"/>
          </a:xfrm>
        </p:spPr>
        <p:txBody>
          <a:bodyPr/>
          <a:lstStyle/>
          <a:p>
            <a:r>
              <a:rPr lang="en-GB" dirty="0"/>
              <a:t>Some examples of data augmentation/transform</a:t>
            </a:r>
            <a:endParaRPr lang="en-SG" dirty="0"/>
          </a:p>
        </p:txBody>
      </p:sp>
    </p:spTree>
    <p:extLst>
      <p:ext uri="{BB962C8B-B14F-4D97-AF65-F5344CB8AC3E}">
        <p14:creationId xmlns:p14="http://schemas.microsoft.com/office/powerpoint/2010/main" val="23713768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C1A0-8629-4221-908E-9D7C7F27EAA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D63D8341-1991-734C-BE1D-851BB3AE4F77}"/>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6802063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1C55-6F29-886C-5A21-A3C18B71DD5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B13F2521-723B-8848-9FA6-FE0E53521333}"/>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02756932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837B-7D03-5C0C-2024-B7A606C032D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D88A53A5-2211-49ED-A3B9-63024343A178}"/>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19941906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589-7C88-3D0C-2D8A-65EF0B5E82A9}"/>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DB10A62-F718-C209-487F-9A204C929FBB}"/>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1698162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C8A1-B3BC-61E6-5739-B7062EA85B1D}"/>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82C05F33-91D7-5C66-BA4E-D92C5AE204B9}"/>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4639625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B1A9-8B6A-0A63-E009-5698736B898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F37D3207-C2B0-A3FA-73D1-1A72E7288F96}"/>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107564470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E6C4-C4BE-1CC0-0051-F2BEBC6C0229}"/>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76CC8A9E-3FA2-3F63-119F-498C8E48D3FA}"/>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7072457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7773-1C8C-985B-957C-EE20089179C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C15B02E-4FC8-0A0E-E6EB-850476F34791}"/>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9611551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6009-3674-2F33-40E3-5F7C88BA63A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A258188-2E67-0A0F-ED1D-5D5836CBE650}"/>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952888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b="1" dirty="0">
                <a:solidFill>
                  <a:srgbClr val="00B050"/>
                </a:solidFill>
              </a:rPr>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0467" r="22419"/>
          <a:stretch/>
        </p:blipFill>
        <p:spPr>
          <a:xfrm>
            <a:off x="6736862" y="121037"/>
            <a:ext cx="4923691" cy="6746387"/>
          </a:xfrm>
          <a:prstGeom prst="rect">
            <a:avLst/>
          </a:prstGeom>
        </p:spPr>
      </p:pic>
    </p:spTree>
    <p:extLst>
      <p:ext uri="{BB962C8B-B14F-4D97-AF65-F5344CB8AC3E}">
        <p14:creationId xmlns:p14="http://schemas.microsoft.com/office/powerpoint/2010/main" val="23274377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4A4-02EB-726C-FC94-DD69E4E76295}"/>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BBF8595-437B-05D4-0FCE-C31C3FD4C3C6}"/>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06386173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4)</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XXX</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XXX</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[LeCun1998] </a:t>
            </a:r>
            <a:r>
              <a:rPr lang="en-GB" dirty="0"/>
              <a:t>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a:t>
            </a:r>
            <a:r>
              <a:rPr lang="en-GB" b="1" dirty="0">
                <a:solidFill>
                  <a:schemeClr val="accent2">
                    <a:lumMod val="50000"/>
                  </a:schemeClr>
                </a:solidFill>
              </a:rPr>
              <a:t>Haffner</a:t>
            </a:r>
            <a:r>
              <a:rPr lang="en-GB" dirty="0"/>
              <a:t>, “Gradient-Based Learning Applied to Document Recognition”, 1998.</a:t>
            </a:r>
          </a:p>
          <a:p>
            <a:r>
              <a:rPr lang="en-SG" dirty="0"/>
              <a:t>[Srivastava2014] N. </a:t>
            </a:r>
            <a:r>
              <a:rPr lang="en-SG" b="1" dirty="0">
                <a:solidFill>
                  <a:schemeClr val="accent2">
                    <a:lumMod val="50000"/>
                  </a:schemeClr>
                </a:solidFill>
              </a:rPr>
              <a:t>Srivastava</a:t>
            </a:r>
            <a:r>
              <a:rPr lang="en-SG" dirty="0"/>
              <a:t>, G. </a:t>
            </a:r>
            <a:r>
              <a:rPr lang="en-SG" b="1" dirty="0">
                <a:solidFill>
                  <a:schemeClr val="accent2">
                    <a:lumMod val="50000"/>
                  </a:schemeClr>
                </a:solidFill>
              </a:rPr>
              <a:t>Hinton</a:t>
            </a:r>
            <a:r>
              <a:rPr lang="en-SG" dirty="0"/>
              <a:t>, A. </a:t>
            </a:r>
            <a:r>
              <a:rPr lang="en-SG" b="1" dirty="0" err="1">
                <a:solidFill>
                  <a:schemeClr val="accent2">
                    <a:lumMod val="50000"/>
                  </a:schemeClr>
                </a:solidFill>
              </a:rPr>
              <a:t>Krizhevsky</a:t>
            </a:r>
            <a:r>
              <a:rPr lang="en-SG" dirty="0"/>
              <a:t>, I. </a:t>
            </a:r>
            <a:r>
              <a:rPr lang="en-SG" b="1" dirty="0" err="1">
                <a:solidFill>
                  <a:schemeClr val="accent2">
                    <a:lumMod val="50000"/>
                  </a:schemeClr>
                </a:solidFill>
              </a:rPr>
              <a:t>Sutskever</a:t>
            </a:r>
            <a:r>
              <a:rPr lang="en-SG" dirty="0"/>
              <a:t>, and R. </a:t>
            </a:r>
            <a:r>
              <a:rPr lang="en-SG" b="1" dirty="0" err="1">
                <a:solidFill>
                  <a:schemeClr val="accent2">
                    <a:lumMod val="50000"/>
                  </a:schemeClr>
                </a:solidFill>
              </a:rPr>
              <a:t>Salakhutdinov</a:t>
            </a:r>
            <a:r>
              <a:rPr lang="en-SG" dirty="0"/>
              <a:t>, “Dropout: A Simple Way to Prevent Neural Networks from Overfitting”, 2014.</a:t>
            </a:r>
          </a:p>
          <a:p>
            <a:r>
              <a:rPr lang="en-GB" dirty="0"/>
              <a:t>[Ioffe2015] S. </a:t>
            </a:r>
            <a:r>
              <a:rPr lang="en-GB" b="1" dirty="0" err="1">
                <a:solidFill>
                  <a:schemeClr val="accent2">
                    <a:lumMod val="50000"/>
                  </a:schemeClr>
                </a:solidFill>
              </a:rPr>
              <a:t>Ioffe</a:t>
            </a:r>
            <a:r>
              <a:rPr lang="en-GB" dirty="0"/>
              <a:t> and C. </a:t>
            </a:r>
            <a:r>
              <a:rPr lang="en-GB" b="1" dirty="0" err="1">
                <a:solidFill>
                  <a:schemeClr val="accent2">
                    <a:lumMod val="50000"/>
                  </a:schemeClr>
                </a:solidFill>
              </a:rPr>
              <a:t>Szegedy</a:t>
            </a:r>
            <a:r>
              <a:rPr lang="en-GB" dirty="0"/>
              <a:t>, “Batch Normalization: Accelerating Deep Network Training by Reducing Internal Covariate Shift”, 2015.</a:t>
            </a:r>
          </a:p>
          <a:p>
            <a:r>
              <a:rPr lang="en-GB" dirty="0"/>
              <a:t>[Krizhevsky2012] A. </a:t>
            </a:r>
            <a:r>
              <a:rPr lang="en-GB" b="1" dirty="0" err="1">
                <a:solidFill>
                  <a:schemeClr val="accent2">
                    <a:lumMod val="50000"/>
                  </a:schemeClr>
                </a:solidFill>
              </a:rPr>
              <a:t>Krizhevsky</a:t>
            </a:r>
            <a:r>
              <a:rPr lang="en-GB" dirty="0"/>
              <a:t>, I. </a:t>
            </a:r>
            <a:r>
              <a:rPr lang="en-GB" b="1" dirty="0" err="1">
                <a:solidFill>
                  <a:schemeClr val="accent2">
                    <a:lumMod val="50000"/>
                  </a:schemeClr>
                </a:solidFill>
              </a:rPr>
              <a:t>Sutskever</a:t>
            </a:r>
            <a:r>
              <a:rPr lang="en-GB" dirty="0"/>
              <a:t>, and G. </a:t>
            </a:r>
            <a:r>
              <a:rPr lang="en-GB" b="1" dirty="0">
                <a:solidFill>
                  <a:schemeClr val="accent2">
                    <a:lumMod val="50000"/>
                  </a:schemeClr>
                </a:solidFill>
              </a:rPr>
              <a:t>Hinton</a:t>
            </a:r>
            <a:r>
              <a:rPr lang="en-GB" dirty="0"/>
              <a:t>, “ImageNet Classification with Deep Convolutional Neural Networks”, 2012.</a:t>
            </a: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Nitish </a:t>
            </a:r>
            <a:r>
              <a:rPr lang="en-SG" b="1" dirty="0">
                <a:solidFill>
                  <a:schemeClr val="accent2">
                    <a:lumMod val="50000"/>
                  </a:schemeClr>
                </a:solidFill>
              </a:rPr>
              <a:t>Srivastava</a:t>
            </a:r>
            <a:r>
              <a:rPr lang="en-SG" b="1" dirty="0"/>
              <a:t>: Researcher</a:t>
            </a:r>
            <a:r>
              <a:rPr lang="en-SG" dirty="0"/>
              <a:t> at </a:t>
            </a:r>
            <a:r>
              <a:rPr lang="en-SG" b="1" dirty="0"/>
              <a:t>Google</a:t>
            </a:r>
            <a:r>
              <a:rPr lang="en-SG" dirty="0"/>
              <a:t>.</a:t>
            </a:r>
            <a:br>
              <a:rPr lang="en-SG" dirty="0"/>
            </a:br>
            <a:r>
              <a:rPr lang="en-SG" dirty="0">
                <a:hlinkClick r:id="rId2"/>
              </a:rPr>
              <a:t>https://scholar.google.com/citations?user=s1PgoeUAAAAJ&amp;hl=fr</a:t>
            </a:r>
            <a:br>
              <a:rPr lang="en-SG" dirty="0"/>
            </a:br>
            <a:r>
              <a:rPr lang="en-SG" dirty="0">
                <a:hlinkClick r:id="rId3"/>
              </a:rPr>
              <a:t>https://nitish2112.github.io/</a:t>
            </a:r>
            <a:endParaRPr lang="en-SG" dirty="0"/>
          </a:p>
          <a:p>
            <a:r>
              <a:rPr lang="en-SG" b="1" dirty="0"/>
              <a:t>Alex </a:t>
            </a:r>
            <a:r>
              <a:rPr lang="en-SG" b="1" dirty="0" err="1">
                <a:solidFill>
                  <a:schemeClr val="accent2">
                    <a:lumMod val="50000"/>
                  </a:schemeClr>
                </a:solidFill>
              </a:rPr>
              <a:t>Krizhevsky</a:t>
            </a:r>
            <a:r>
              <a:rPr lang="en-SG" b="1" dirty="0"/>
              <a:t>: Former researcher</a:t>
            </a:r>
            <a:r>
              <a:rPr lang="en-SG" dirty="0"/>
              <a:t> at </a:t>
            </a:r>
            <a:r>
              <a:rPr lang="en-SG" b="1" dirty="0"/>
              <a:t>Google</a:t>
            </a:r>
            <a:r>
              <a:rPr lang="en-SG" dirty="0"/>
              <a:t>. Now works for a company called </a:t>
            </a:r>
            <a:r>
              <a:rPr lang="en-SG" b="1" dirty="0"/>
              <a:t>Dessa</a:t>
            </a:r>
            <a:r>
              <a:rPr lang="en-SG" dirty="0"/>
              <a:t>, and </a:t>
            </a:r>
            <a:r>
              <a:rPr lang="en-SG" b="1" dirty="0"/>
              <a:t>University</a:t>
            </a:r>
            <a:r>
              <a:rPr lang="en-SG" dirty="0"/>
              <a:t> </a:t>
            </a:r>
            <a:r>
              <a:rPr lang="en-SG" b="1" dirty="0"/>
              <a:t>of</a:t>
            </a:r>
            <a:r>
              <a:rPr lang="en-SG" dirty="0"/>
              <a:t> </a:t>
            </a:r>
            <a:r>
              <a:rPr lang="en-SG" b="1" dirty="0"/>
              <a:t>Toronto</a:t>
            </a:r>
            <a:r>
              <a:rPr lang="en-SG" dirty="0"/>
              <a:t>.</a:t>
            </a:r>
            <a:br>
              <a:rPr lang="en-SG" dirty="0"/>
            </a:br>
            <a:r>
              <a:rPr lang="en-SG" dirty="0">
                <a:hlinkClick r:id="rId4"/>
              </a:rPr>
              <a:t>https://scholar.google.com/citations?user=xegzhJcAAAAJ&amp;hl=fr</a:t>
            </a:r>
            <a:endParaRPr lang="en-SG" dirty="0"/>
          </a:p>
        </p:txBody>
      </p:sp>
    </p:spTree>
    <p:extLst>
      <p:ext uri="{BB962C8B-B14F-4D97-AF65-F5344CB8AC3E}">
        <p14:creationId xmlns:p14="http://schemas.microsoft.com/office/powerpoint/2010/main" val="54861722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Ilya </a:t>
            </a:r>
            <a:r>
              <a:rPr lang="en-SG" b="1" dirty="0" err="1">
                <a:solidFill>
                  <a:schemeClr val="accent2">
                    <a:lumMod val="50000"/>
                  </a:schemeClr>
                </a:solidFill>
              </a:rPr>
              <a:t>Sutskever</a:t>
            </a:r>
            <a:r>
              <a:rPr lang="en-SG" b="1" dirty="0"/>
              <a:t>:</a:t>
            </a:r>
            <a:r>
              <a:rPr lang="en-SG" dirty="0"/>
              <a:t> </a:t>
            </a:r>
            <a:r>
              <a:rPr lang="en-SG" b="1" dirty="0"/>
              <a:t>Co-founder</a:t>
            </a:r>
            <a:r>
              <a:rPr lang="en-SG" dirty="0"/>
              <a:t> and </a:t>
            </a:r>
            <a:r>
              <a:rPr lang="en-SG" b="1" dirty="0"/>
              <a:t>Chief</a:t>
            </a:r>
            <a:r>
              <a:rPr lang="en-SG" dirty="0"/>
              <a:t> </a:t>
            </a:r>
            <a:r>
              <a:rPr lang="en-SG" b="1" dirty="0"/>
              <a:t>Scientist</a:t>
            </a:r>
            <a:r>
              <a:rPr lang="en-SG" dirty="0"/>
              <a:t> at </a:t>
            </a:r>
            <a:r>
              <a:rPr lang="en-SG" b="1" dirty="0" err="1">
                <a:solidFill>
                  <a:schemeClr val="accent2">
                    <a:lumMod val="50000"/>
                  </a:schemeClr>
                </a:solidFill>
              </a:rPr>
              <a:t>OpenAI</a:t>
            </a:r>
            <a:r>
              <a:rPr lang="en-SG" dirty="0"/>
              <a:t>.</a:t>
            </a:r>
            <a:br>
              <a:rPr lang="en-SG" dirty="0"/>
            </a:br>
            <a:r>
              <a:rPr lang="en-SG" dirty="0">
                <a:hlinkClick r:id="rId2"/>
              </a:rPr>
              <a:t>https://scholar.google.com/citations?user=x04W_mMAAAAJ&amp;hl=en</a:t>
            </a:r>
            <a:r>
              <a:rPr lang="en-SG" dirty="0"/>
              <a:t> </a:t>
            </a:r>
            <a:br>
              <a:rPr lang="en-SG" dirty="0"/>
            </a:br>
            <a:r>
              <a:rPr lang="en-SG" dirty="0">
                <a:hlinkClick r:id="rId3"/>
              </a:rPr>
              <a:t>https://www.cs.toronto.edu/~ilya/</a:t>
            </a:r>
            <a:endParaRPr lang="en-SG" dirty="0"/>
          </a:p>
          <a:p>
            <a:r>
              <a:rPr lang="en-SG" b="1" dirty="0"/>
              <a:t>Ruslan </a:t>
            </a:r>
            <a:r>
              <a:rPr lang="en-SG" b="1" dirty="0" err="1">
                <a:solidFill>
                  <a:schemeClr val="accent2">
                    <a:lumMod val="50000"/>
                  </a:schemeClr>
                </a:solidFill>
              </a:rPr>
              <a:t>Salakhutdinov</a:t>
            </a:r>
            <a:r>
              <a:rPr lang="en-SG" b="1" dirty="0"/>
              <a:t>: Professor</a:t>
            </a:r>
            <a:r>
              <a:rPr lang="en-SG" dirty="0"/>
              <a:t> at </a:t>
            </a:r>
            <a:r>
              <a:rPr lang="en-SG" b="1" dirty="0"/>
              <a:t>Carnegie Mellon University</a:t>
            </a:r>
            <a:r>
              <a:rPr lang="en-SG" dirty="0"/>
              <a:t>.</a:t>
            </a:r>
            <a:br>
              <a:rPr lang="en-SG" dirty="0"/>
            </a:br>
            <a:r>
              <a:rPr lang="en-SG" dirty="0">
                <a:hlinkClick r:id="rId4"/>
              </a:rPr>
              <a:t>https://scholar.google.co.uk/citations?user=ITZ1e7MAAAAJ&amp;hl=en</a:t>
            </a:r>
            <a:br>
              <a:rPr lang="en-SG" dirty="0"/>
            </a:br>
            <a:r>
              <a:rPr lang="en-SG" dirty="0">
                <a:hlinkClick r:id="rId5"/>
              </a:rPr>
              <a:t>https://www.cs.cmu.edu/~rsalakhu/</a:t>
            </a:r>
            <a:endParaRPr lang="en-SG"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Sergey </a:t>
            </a:r>
            <a:r>
              <a:rPr lang="en-GB" b="1" dirty="0" err="1">
                <a:solidFill>
                  <a:schemeClr val="accent2">
                    <a:lumMod val="50000"/>
                  </a:schemeClr>
                </a:solidFill>
              </a:rPr>
              <a:t>Ioffe</a:t>
            </a:r>
            <a:r>
              <a:rPr lang="en-GB" b="1" dirty="0"/>
              <a:t>: 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2"/>
              </a:rPr>
              <a:t>https://scholar.google.com/citations?user=3QeF7mAAAAAJ&amp;hl=en</a:t>
            </a:r>
            <a:br>
              <a:rPr lang="en-GB" dirty="0"/>
            </a:br>
            <a:r>
              <a:rPr lang="en-GB" dirty="0">
                <a:hlinkClick r:id="rId3"/>
              </a:rPr>
              <a:t>https://research.google/people/ChristianSzegedy</a:t>
            </a:r>
            <a:r>
              <a:rPr lang="en-GB" dirty="0"/>
              <a:t> </a:t>
            </a:r>
          </a:p>
          <a:p>
            <a:r>
              <a:rPr lang="en-GB" b="1" dirty="0"/>
              <a:t>Christian</a:t>
            </a:r>
            <a:r>
              <a:rPr lang="en-GB" dirty="0"/>
              <a:t> </a:t>
            </a:r>
            <a:r>
              <a:rPr lang="en-GB" b="1" dirty="0" err="1">
                <a:solidFill>
                  <a:schemeClr val="accent2">
                    <a:lumMod val="50000"/>
                  </a:schemeClr>
                </a:solidFill>
              </a:rPr>
              <a:t>Szegedy</a:t>
            </a:r>
            <a:r>
              <a:rPr lang="en-GB" b="1" dirty="0"/>
              <a:t>:</a:t>
            </a:r>
            <a:r>
              <a:rPr lang="en-GB" dirty="0"/>
              <a:t> </a:t>
            </a:r>
            <a:r>
              <a:rPr lang="en-GB" b="1" dirty="0"/>
              <a:t>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4"/>
              </a:rPr>
              <a:t>https://scholar.google.com/citations?user=S5zOyIkAAAAJ&amp;hl=en</a:t>
            </a:r>
            <a:br>
              <a:rPr lang="en-GB" dirty="0"/>
            </a:br>
            <a:r>
              <a:rPr lang="en-GB" dirty="0">
                <a:hlinkClick r:id="rId5"/>
              </a:rPr>
              <a:t>https://research.google/people/SergeyIoffe/</a:t>
            </a:r>
            <a:endParaRPr lang="en-GB" dirty="0"/>
          </a:p>
          <a:p>
            <a:endParaRPr lang="en-SG" dirty="0"/>
          </a:p>
        </p:txBody>
      </p:sp>
    </p:spTree>
    <p:extLst>
      <p:ext uri="{BB962C8B-B14F-4D97-AF65-F5344CB8AC3E}">
        <p14:creationId xmlns:p14="http://schemas.microsoft.com/office/powerpoint/2010/main" val="5808507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[XXX] XXX</a:t>
            </a:r>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7374-EFE5-6DAB-BC9A-E96F00D598B0}"/>
              </a:ext>
            </a:extLst>
          </p:cNvPr>
          <p:cNvSpPr>
            <a:spLocks noGrp="1"/>
          </p:cNvSpPr>
          <p:nvPr>
            <p:ph type="title"/>
          </p:nvPr>
        </p:nvSpPr>
        <p:spPr/>
        <p:txBody>
          <a:bodyPr/>
          <a:lstStyle/>
          <a:p>
            <a:r>
              <a:rPr lang="en-GB" dirty="0"/>
              <a:t>The spatial dependence property</a:t>
            </a:r>
            <a:endParaRPr lang="en-SG" dirty="0"/>
          </a:p>
        </p:txBody>
      </p:sp>
      <p:sp>
        <p:nvSpPr>
          <p:cNvPr id="5" name="Content Placeholder 4">
            <a:extLst>
              <a:ext uri="{FF2B5EF4-FFF2-40B4-BE49-F238E27FC236}">
                <a16:creationId xmlns:a16="http://schemas.microsoft.com/office/drawing/2014/main" id="{8BCFE6A0-A031-CD24-31F0-DC0E8EE2F34C}"/>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spatial</a:t>
            </a:r>
            <a:r>
              <a:rPr lang="en-GB" b="1" dirty="0"/>
              <a:t> </a:t>
            </a:r>
            <a:r>
              <a:rPr lang="en-GB" b="1" dirty="0">
                <a:solidFill>
                  <a:srgbClr val="00B050"/>
                </a:solidFill>
              </a:rPr>
              <a:t>dependence</a:t>
            </a:r>
            <a:r>
              <a:rPr lang="en-GB" b="1" dirty="0"/>
              <a:t> property of pixels):</a:t>
            </a:r>
          </a:p>
          <a:p>
            <a:pPr marL="0" indent="0">
              <a:buNone/>
            </a:pPr>
            <a:r>
              <a:rPr lang="en-SG" dirty="0"/>
              <a:t>The </a:t>
            </a:r>
            <a:r>
              <a:rPr lang="en-SG" b="1" dirty="0">
                <a:solidFill>
                  <a:srgbClr val="00B050"/>
                </a:solidFill>
              </a:rPr>
              <a:t>spatial</a:t>
            </a:r>
            <a:r>
              <a:rPr lang="en-SG" dirty="0"/>
              <a:t> </a:t>
            </a:r>
            <a:r>
              <a:rPr lang="en-SG" b="1" dirty="0">
                <a:solidFill>
                  <a:srgbClr val="00B050"/>
                </a:solidFill>
              </a:rPr>
              <a:t>dependence</a:t>
            </a:r>
            <a:r>
              <a:rPr lang="en-SG" dirty="0"/>
              <a:t> </a:t>
            </a:r>
            <a:r>
              <a:rPr lang="en-SG" b="1" dirty="0"/>
              <a:t>property</a:t>
            </a:r>
            <a:r>
              <a:rPr lang="en-SG" dirty="0"/>
              <a:t> </a:t>
            </a:r>
            <a:r>
              <a:rPr lang="en-SG" b="1" dirty="0"/>
              <a:t>of</a:t>
            </a:r>
            <a:r>
              <a:rPr lang="en-SG" dirty="0"/>
              <a:t> </a:t>
            </a:r>
            <a:r>
              <a:rPr lang="en-SG" b="1" dirty="0"/>
              <a:t>pixels</a:t>
            </a:r>
            <a:r>
              <a:rPr lang="en-SG" dirty="0"/>
              <a:t> states that </a:t>
            </a:r>
            <a:r>
              <a:rPr lang="en-GB" b="1" dirty="0"/>
              <a:t>the meaning or interpretation of a single pixel in an image can often only be understood in the context of the pixels around it</a:t>
            </a:r>
            <a:r>
              <a:rPr lang="en-GB" dirty="0"/>
              <a:t>.</a:t>
            </a:r>
          </a:p>
          <a:p>
            <a:pPr marL="0" indent="0">
              <a:buNone/>
            </a:pPr>
            <a:r>
              <a:rPr lang="en-GB" dirty="0"/>
              <a:t>This is because the information in a single pixel is often not enough to describe the complete picture, or even just the pixel itself.</a:t>
            </a:r>
          </a:p>
          <a:p>
            <a:pPr marL="0" indent="0">
              <a:buNone/>
            </a:pPr>
            <a:r>
              <a:rPr lang="en-GB" b="1" dirty="0"/>
              <a:t>The relationship between the given pixel and its neighbouring pixels is necessary to provide a full understanding of this particular pixel, or even the image as a whole.</a:t>
            </a:r>
          </a:p>
          <a:p>
            <a:pPr marL="0" indent="0">
              <a:buNone/>
            </a:pPr>
            <a:r>
              <a:rPr lang="en-GB" dirty="0"/>
              <a:t>This is something we observed in the Mario pixel art example.</a:t>
            </a:r>
            <a:endParaRPr lang="en-SG" dirty="0"/>
          </a:p>
        </p:txBody>
      </p:sp>
      <p:pic>
        <p:nvPicPr>
          <p:cNvPr id="7" name="Picture 6" descr="Qr code&#10;&#10;Description automatically generated">
            <a:extLst>
              <a:ext uri="{FF2B5EF4-FFF2-40B4-BE49-F238E27FC236}">
                <a16:creationId xmlns:a16="http://schemas.microsoft.com/office/drawing/2014/main" id="{4236BDE6-0011-F03F-F82F-5F494C913E92}"/>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6699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3296E-DA12-22A7-32BE-2D0AD6D165D5}"/>
              </a:ext>
            </a:extLst>
          </p:cNvPr>
          <p:cNvSpPr>
            <a:spLocks noGrp="1"/>
          </p:cNvSpPr>
          <p:nvPr>
            <p:ph type="title"/>
          </p:nvPr>
        </p:nvSpPr>
        <p:spPr/>
        <p:txBody>
          <a:bodyPr/>
          <a:lstStyle/>
          <a:p>
            <a:r>
              <a:rPr lang="en-GB" dirty="0"/>
              <a:t>The homophily property</a:t>
            </a:r>
            <a:endParaRPr lang="en-SG" dirty="0"/>
          </a:p>
        </p:txBody>
      </p:sp>
      <p:sp>
        <p:nvSpPr>
          <p:cNvPr id="3" name="Content Placeholder 2">
            <a:extLst>
              <a:ext uri="{FF2B5EF4-FFF2-40B4-BE49-F238E27FC236}">
                <a16:creationId xmlns:a16="http://schemas.microsoft.com/office/drawing/2014/main" id="{2C3CD041-376E-466F-555F-3D88AEDF9C26}"/>
              </a:ext>
            </a:extLst>
          </p:cNvPr>
          <p:cNvSpPr>
            <a:spLocks noGrp="1"/>
          </p:cNvSpPr>
          <p:nvPr>
            <p:ph idx="1"/>
          </p:nvPr>
        </p:nvSpPr>
        <p:spPr>
          <a:xfrm>
            <a:off x="838199" y="1825624"/>
            <a:ext cx="11213123" cy="5032375"/>
          </a:xfrm>
        </p:spPr>
        <p:txBody>
          <a:bodyPr>
            <a:normAutofit/>
          </a:bodyPr>
          <a:lstStyle/>
          <a:p>
            <a:pPr marL="0" indent="0">
              <a:buNone/>
            </a:pPr>
            <a:r>
              <a:rPr lang="en-GB" b="1" dirty="0"/>
              <a:t>Definition (the </a:t>
            </a:r>
            <a:r>
              <a:rPr lang="en-GB" b="1" dirty="0">
                <a:solidFill>
                  <a:srgbClr val="00B050"/>
                </a:solidFill>
              </a:rPr>
              <a:t>homophily</a:t>
            </a:r>
            <a:r>
              <a:rPr lang="en-GB" b="1" dirty="0"/>
              <a:t> property of pixels):</a:t>
            </a:r>
          </a:p>
          <a:p>
            <a:pPr marL="0" indent="0">
              <a:buNone/>
            </a:pPr>
            <a:r>
              <a:rPr lang="en-GB" b="1" dirty="0">
                <a:solidFill>
                  <a:srgbClr val="00B050"/>
                </a:solidFill>
              </a:rPr>
              <a:t>Homophily</a:t>
            </a:r>
            <a:r>
              <a:rPr lang="en-GB" dirty="0"/>
              <a:t> in images refers to the phenomenon where </a:t>
            </a:r>
            <a:r>
              <a:rPr lang="en-GB" b="1" dirty="0"/>
              <a:t>pixels that are close to each other in space tend to have similar properties</a:t>
            </a:r>
            <a:r>
              <a:rPr lang="en-GB" dirty="0"/>
              <a:t>, such as </a:t>
            </a:r>
            <a:r>
              <a:rPr lang="en-GB" dirty="0" err="1"/>
              <a:t>color</a:t>
            </a:r>
            <a:r>
              <a:rPr lang="en-GB" dirty="0"/>
              <a:t>, texture, or intensity. In other words, is the </a:t>
            </a:r>
            <a:r>
              <a:rPr lang="en-GB" b="1" dirty="0"/>
              <a:t>tendency for similar pixels to be grouped together</a:t>
            </a:r>
            <a:r>
              <a:rPr lang="en-GB" dirty="0"/>
              <a:t>.</a:t>
            </a:r>
          </a:p>
          <a:p>
            <a:pPr marL="0" indent="0">
              <a:buNone/>
            </a:pPr>
            <a:r>
              <a:rPr lang="en-GB" dirty="0"/>
              <a:t>For example, in an image of a sky, pixels that are close to each other and have a similar blue </a:t>
            </a:r>
            <a:r>
              <a:rPr lang="en-GB" dirty="0" err="1"/>
              <a:t>color</a:t>
            </a:r>
            <a:r>
              <a:rPr lang="en-GB" dirty="0"/>
              <a:t> can often be grouped together and be considered part of the sky region. </a:t>
            </a:r>
          </a:p>
          <a:p>
            <a:pPr marL="0" indent="0">
              <a:buNone/>
            </a:pPr>
            <a:r>
              <a:rPr lang="en-GB" dirty="0"/>
              <a:t>This property is a </a:t>
            </a:r>
            <a:r>
              <a:rPr lang="en-GB" b="1" dirty="0"/>
              <a:t>key factor in image processing </a:t>
            </a:r>
            <a:r>
              <a:rPr lang="en-GB" dirty="0"/>
              <a:t>and </a:t>
            </a:r>
            <a:r>
              <a:rPr lang="en-GB" b="1" dirty="0"/>
              <a:t>computer</a:t>
            </a:r>
            <a:r>
              <a:rPr lang="en-GB" dirty="0"/>
              <a:t> </a:t>
            </a:r>
            <a:r>
              <a:rPr lang="en-GB" b="1" dirty="0"/>
              <a:t>vision</a:t>
            </a:r>
            <a:r>
              <a:rPr lang="en-GB" dirty="0"/>
              <a:t> algorithms, as it provides a way to segment images into meaningful regions and perform tasks like object recognition and image classification.</a:t>
            </a:r>
          </a:p>
          <a:p>
            <a:pPr marL="0" indent="0">
              <a:buNone/>
            </a:pPr>
            <a:endParaRPr lang="en-GB" dirty="0"/>
          </a:p>
          <a:p>
            <a:pPr marL="0" indent="0">
              <a:buNone/>
            </a:pPr>
            <a:endParaRPr lang="en-SG" dirty="0"/>
          </a:p>
        </p:txBody>
      </p:sp>
      <p:pic>
        <p:nvPicPr>
          <p:cNvPr id="9" name="Picture 8" descr="Qr code&#10;&#10;Description automatically generated">
            <a:extLst>
              <a:ext uri="{FF2B5EF4-FFF2-40B4-BE49-F238E27FC236}">
                <a16:creationId xmlns:a16="http://schemas.microsoft.com/office/drawing/2014/main" id="{BD49C004-ECDA-9597-1C9E-D0B51E04854C}"/>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2337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900508" cy="5032375"/>
              </a:xfrm>
            </p:spPr>
            <p:txBody>
              <a:bodyPr/>
              <a:lstStyle/>
              <a:p>
                <a:pPr marL="0" indent="0">
                  <a:buNone/>
                </a:pPr>
                <a:r>
                  <a:rPr lang="en-GB" dirty="0"/>
                  <a:t>So far we have only used Linear operations in our neural networks, even when playing with images, as in the MNIST dataset.</a:t>
                </a:r>
              </a:p>
              <a:p>
                <a:r>
                  <a:rPr lang="en-GB" dirty="0"/>
                  <a:t>We would flatten the image, assembling all pixels in a 1D vector, essentially </a:t>
                </a:r>
                <a:r>
                  <a:rPr lang="en-GB" b="1" dirty="0"/>
                  <a:t>losing</a:t>
                </a:r>
                <a:r>
                  <a:rPr lang="en-GB" dirty="0"/>
                  <a:t> </a:t>
                </a:r>
                <a:r>
                  <a:rPr lang="en-GB" b="1" dirty="0"/>
                  <a:t>the</a:t>
                </a:r>
                <a:r>
                  <a:rPr lang="en-GB" dirty="0"/>
                  <a:t> </a:t>
                </a:r>
                <a:r>
                  <a:rPr lang="en-GB" b="1" dirty="0"/>
                  <a:t>spatial</a:t>
                </a:r>
                <a:r>
                  <a:rPr lang="en-GB" dirty="0"/>
                  <a:t> </a:t>
                </a:r>
                <a:r>
                  <a:rPr lang="en-GB" b="1" dirty="0"/>
                  <a:t>information</a:t>
                </a:r>
                <a:r>
                  <a:rPr lang="en-GB" dirty="0"/>
                  <a:t> </a:t>
                </a:r>
                <a:r>
                  <a:rPr lang="en-GB" b="1" dirty="0"/>
                  <a:t>of</a:t>
                </a:r>
                <a:r>
                  <a:rPr lang="en-GB" dirty="0"/>
                  <a:t> </a:t>
                </a:r>
                <a:r>
                  <a:rPr lang="en-GB" b="1" dirty="0"/>
                  <a:t>the</a:t>
                </a:r>
                <a:r>
                  <a:rPr lang="en-GB" dirty="0"/>
                  <a:t> </a:t>
                </a:r>
                <a:r>
                  <a:rPr lang="en-GB" b="1" dirty="0"/>
                  <a:t>image</a:t>
                </a:r>
                <a:r>
                  <a:rPr lang="en-GB" dirty="0"/>
                  <a:t>.</a:t>
                </a:r>
              </a:p>
              <a:p>
                <a:r>
                  <a:rPr lang="en-GB" dirty="0"/>
                  <a:t>Then, Linear processing layers would simply </a:t>
                </a:r>
                <a:r>
                  <a:rPr lang="en-GB" b="1" dirty="0"/>
                  <a:t>process</a:t>
                </a:r>
                <a:r>
                  <a:rPr lang="en-GB" dirty="0"/>
                  <a:t> </a:t>
                </a:r>
                <a:r>
                  <a:rPr lang="en-GB" b="1" dirty="0"/>
                  <a:t>pixels</a:t>
                </a:r>
                <a:r>
                  <a:rPr lang="en-GB" dirty="0"/>
                  <a:t> </a:t>
                </a:r>
                <a:r>
                  <a:rPr lang="en-GB" b="1" dirty="0"/>
                  <a:t>independently</a:t>
                </a:r>
                <a:r>
                  <a:rPr lang="en-GB" dirty="0"/>
                  <a:t>, applying individual coefficients to each pixel separately.</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𝑍</m:t>
                      </m:r>
                      <m:r>
                        <a:rPr lang="en-GB" i="1" dirty="0">
                          <a:latin typeface="Cambria Math" panose="02040503050406030204" pitchFamily="18" charset="0"/>
                        </a:rPr>
                        <m:t> </m:t>
                      </m:r>
                      <m:r>
                        <a:rPr lang="en-GB" i="1" dirty="0" smtClean="0">
                          <a:latin typeface="Cambria Math" panose="02040503050406030204" pitchFamily="18" charset="0"/>
                        </a:rPr>
                        <m:t>=</m:t>
                      </m:r>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e>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𝑗</m:t>
                              </m:r>
                            </m:sub>
                            <m:sup/>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r>
                                <a:rPr lang="en-GB" b="0" i="1" dirty="0" smtClean="0">
                                  <a:latin typeface="Cambria Math" panose="02040503050406030204" pitchFamily="18" charset="0"/>
                                </a:rPr>
                                <m:t>+</m:t>
                              </m:r>
                              <m:r>
                                <a:rPr lang="en-GB" b="0" i="1" dirty="0" smtClean="0">
                                  <a:latin typeface="Cambria Math" panose="02040503050406030204" pitchFamily="18" charset="0"/>
                                </a:rPr>
                                <m:t>𝑏</m:t>
                              </m:r>
                            </m:e>
                          </m:nary>
                        </m:e>
                      </m:nary>
                    </m:oMath>
                  </m:oMathPara>
                </a14:m>
                <a:endParaRPr lang="en-SG" dirty="0"/>
              </a:p>
              <a:p>
                <a:pPr marL="0" indent="0">
                  <a:buNone/>
                </a:pPr>
                <a:r>
                  <a:rPr lang="en-SG" dirty="0"/>
                  <a:t>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oMath>
                </a14:m>
                <a:r>
                  <a:rPr lang="en-SG" dirty="0"/>
                  <a:t> the pixel value at location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e>
                    </m:d>
                  </m:oMath>
                </a14:m>
                <a:r>
                  <a:rPr lang="en-SG" dirty="0"/>
                  <a:t>,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𝑤</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SG" dirty="0"/>
                  <a:t> the weight coefficient for the Linear layer assigned to this pixel, and </a:t>
                </a:r>
                <a14:m>
                  <m:oMath xmlns:m="http://schemas.openxmlformats.org/officeDocument/2006/math">
                    <m:r>
                      <a:rPr lang="en-SG" i="1" dirty="0" smtClean="0">
                        <a:latin typeface="Cambria Math" panose="02040503050406030204" pitchFamily="18" charset="0"/>
                      </a:rPr>
                      <m:t>𝑏</m:t>
                    </m:r>
                  </m:oMath>
                </a14:m>
                <a:r>
                  <a:rPr lang="en-SG" dirty="0"/>
                  <a:t> the bias.</a:t>
                </a:r>
              </a:p>
            </p:txBody>
          </p:sp>
        </mc:Choice>
        <mc:Fallback xmlns="">
          <p:sp>
            <p:nvSpPr>
              <p:cNvPr id="3" name="Content Placeholder 2">
                <a:extLst>
                  <a:ext uri="{FF2B5EF4-FFF2-40B4-BE49-F238E27FC236}">
                    <a16:creationId xmlns:a16="http://schemas.microsoft.com/office/drawing/2014/main" id="{F5584164-1537-9A5B-A439-82B2182BA892}"/>
                  </a:ext>
                </a:extLst>
              </p:cNvPr>
              <p:cNvSpPr>
                <a:spLocks noGrp="1" noRot="1" noChangeAspect="1" noMove="1" noResize="1" noEditPoints="1" noAdjustHandles="1" noChangeArrowheads="1" noChangeShapeType="1" noTextEdit="1"/>
              </p:cNvSpPr>
              <p:nvPr>
                <p:ph idx="1"/>
              </p:nvPr>
            </p:nvSpPr>
            <p:spPr>
              <a:xfrm>
                <a:off x="838200" y="1825624"/>
                <a:ext cx="10900508" cy="5032375"/>
              </a:xfrm>
              <a:blipFill>
                <a:blip r:embed="rId2"/>
                <a:stretch>
                  <a:fillRect l="-1174" t="-1937"/>
                </a:stretch>
              </a:blipFill>
            </p:spPr>
            <p:txBody>
              <a:bodyPr/>
              <a:lstStyle/>
              <a:p>
                <a:r>
                  <a:rPr lang="en-SG">
                    <a:noFill/>
                  </a:rPr>
                  <a:t> </a:t>
                </a:r>
              </a:p>
            </p:txBody>
          </p:sp>
        </mc:Fallback>
      </mc:AlternateContent>
    </p:spTree>
    <p:extLst>
      <p:ext uri="{BB962C8B-B14F-4D97-AF65-F5344CB8AC3E}">
        <p14:creationId xmlns:p14="http://schemas.microsoft.com/office/powerpoint/2010/main" val="3343917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515600" cy="5032375"/>
          </a:xfrm>
        </p:spPr>
        <p:txBody>
          <a:bodyPr>
            <a:normAutofit/>
          </a:bodyPr>
          <a:lstStyle/>
          <a:p>
            <a:pPr marL="0" indent="0">
              <a:buNone/>
            </a:pPr>
            <a:r>
              <a:rPr lang="en-GB" b="1" dirty="0"/>
              <a:t>Linear</a:t>
            </a:r>
            <a:r>
              <a:rPr lang="en-GB" dirty="0"/>
              <a:t> </a:t>
            </a:r>
            <a:r>
              <a:rPr lang="en-GB" b="1" dirty="0"/>
              <a:t>layers</a:t>
            </a:r>
            <a:r>
              <a:rPr lang="en-GB" dirty="0"/>
              <a:t> are </a:t>
            </a:r>
            <a:r>
              <a:rPr lang="en-GB" b="1" u="sng" dirty="0"/>
              <a:t>not great at processing images </a:t>
            </a:r>
            <a:r>
              <a:rPr lang="en-GB" dirty="0"/>
              <a:t>because they do not take into account the </a:t>
            </a:r>
            <a:r>
              <a:rPr lang="en-GB" b="1" dirty="0">
                <a:solidFill>
                  <a:srgbClr val="00B050"/>
                </a:solidFill>
              </a:rPr>
              <a:t>spatial</a:t>
            </a:r>
            <a:r>
              <a:rPr lang="en-GB" dirty="0"/>
              <a:t> </a:t>
            </a:r>
            <a:r>
              <a:rPr lang="en-GB" b="1" dirty="0">
                <a:solidFill>
                  <a:srgbClr val="00B050"/>
                </a:solidFill>
              </a:rPr>
              <a:t>dependence</a:t>
            </a:r>
            <a:r>
              <a:rPr lang="en-GB" dirty="0"/>
              <a:t> </a:t>
            </a:r>
            <a:r>
              <a:rPr lang="en-GB" b="1" dirty="0"/>
              <a:t>of</a:t>
            </a:r>
            <a:r>
              <a:rPr lang="en-GB" dirty="0"/>
              <a:t> </a:t>
            </a:r>
            <a:r>
              <a:rPr lang="en-GB" b="1" dirty="0"/>
              <a:t>pixels.</a:t>
            </a:r>
          </a:p>
          <a:p>
            <a:r>
              <a:rPr lang="en-GB" dirty="0"/>
              <a:t>Pixels in images are typically related to each other in a spatial manner, i.e. the meaning of a pixel depends on the neighbour pixels.</a:t>
            </a:r>
          </a:p>
          <a:p>
            <a:r>
              <a:rPr lang="en-GB" dirty="0"/>
              <a:t>Unfortunately, linear models would assume each pixel is independent of the others and process them independently, which is not correct.</a:t>
            </a:r>
          </a:p>
          <a:p>
            <a:r>
              <a:rPr lang="en-GB" dirty="0"/>
              <a:t>As a result, linear layers can miss important spatial relationships between pixels. This can, in turn, result in poor image representation and interpretation.</a:t>
            </a:r>
          </a:p>
          <a:p>
            <a:pPr marL="0" indent="0" algn="ctr">
              <a:buNone/>
            </a:pPr>
            <a:r>
              <a:rPr lang="en-GB" b="1" dirty="0">
                <a:solidFill>
                  <a:srgbClr val="7030A0"/>
                </a:solidFill>
                <a:sym typeface="Wingdings" panose="05000000000000000000" pitchFamily="2" charset="2"/>
              </a:rPr>
              <a:t> Need for </a:t>
            </a:r>
            <a:r>
              <a:rPr lang="en-GB" b="1" u="sng" dirty="0">
                <a:solidFill>
                  <a:srgbClr val="7030A0"/>
                </a:solidFill>
                <a:sym typeface="Wingdings" panose="05000000000000000000" pitchFamily="2" charset="2"/>
              </a:rPr>
              <a:t>a more specific processing operation for images</a:t>
            </a:r>
            <a:r>
              <a:rPr lang="en-GB" b="1" dirty="0">
                <a:solidFill>
                  <a:srgbClr val="7030A0"/>
                </a:solidFill>
                <a:sym typeface="Wingdings" panose="05000000000000000000" pitchFamily="2" charset="2"/>
              </a:rPr>
              <a:t>, to use in place of the Linear one!</a:t>
            </a:r>
            <a:endParaRPr lang="en-GB" b="1" dirty="0">
              <a:solidFill>
                <a:srgbClr val="7030A0"/>
              </a:solidFill>
            </a:endParaRPr>
          </a:p>
        </p:txBody>
      </p:sp>
    </p:spTree>
    <p:extLst>
      <p:ext uri="{BB962C8B-B14F-4D97-AF65-F5344CB8AC3E}">
        <p14:creationId xmlns:p14="http://schemas.microsoft.com/office/powerpoint/2010/main" val="178314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convolution</a:t>
                </a:r>
                <a:r>
                  <a:rPr lang="en-GB" b="1" dirty="0"/>
                  <a:t>):</a:t>
                </a:r>
              </a:p>
              <a:p>
                <a:pPr marL="0" indent="0">
                  <a:buNone/>
                </a:pPr>
                <a:r>
                  <a:rPr lang="en-GB" b="1" dirty="0">
                    <a:solidFill>
                      <a:srgbClr val="00B050"/>
                    </a:solidFill>
                  </a:rPr>
                  <a:t>Convolution</a:t>
                </a:r>
                <a:r>
                  <a:rPr lang="en-GB" dirty="0"/>
                  <a:t> is a </a:t>
                </a:r>
                <a:r>
                  <a:rPr lang="en-GB" b="1" dirty="0"/>
                  <a:t>mathematical</a:t>
                </a:r>
                <a:r>
                  <a:rPr lang="en-GB" dirty="0"/>
                  <a:t> </a:t>
                </a:r>
                <a:r>
                  <a:rPr lang="en-GB" b="1" dirty="0"/>
                  <a:t>operation</a:t>
                </a:r>
                <a:r>
                  <a:rPr lang="en-GB" dirty="0"/>
                  <a:t> that is widely used in image processing, computer vision, and deep learning.</a:t>
                </a:r>
              </a:p>
              <a:p>
                <a:pPr marL="0" indent="0">
                  <a:buNone/>
                </a:pPr>
                <a:r>
                  <a:rPr lang="en-GB" dirty="0"/>
                  <a:t>It involves applying a small matrix called a </a:t>
                </a:r>
                <a:r>
                  <a:rPr lang="en-GB" b="1" dirty="0">
                    <a:solidFill>
                      <a:srgbClr val="00B050"/>
                    </a:solidFill>
                  </a:rPr>
                  <a:t>convolution</a:t>
                </a:r>
                <a:r>
                  <a:rPr lang="en-GB" dirty="0"/>
                  <a:t> </a:t>
                </a:r>
                <a:r>
                  <a:rPr lang="en-GB" b="1" dirty="0">
                    <a:solidFill>
                      <a:srgbClr val="00B050"/>
                    </a:solidFill>
                  </a:rPr>
                  <a:t>kernel</a:t>
                </a:r>
                <a:r>
                  <a:rPr lang="en-GB" dirty="0"/>
                  <a:t> or </a:t>
                </a:r>
                <a:r>
                  <a:rPr lang="en-GB" b="1" dirty="0"/>
                  <a:t>filter</a:t>
                </a:r>
                <a:r>
                  <a:rPr lang="en-GB" dirty="0"/>
                  <a:t> </a:t>
                </a:r>
                <a14:m>
                  <m:oMath xmlns:m="http://schemas.openxmlformats.org/officeDocument/2006/math">
                    <m:r>
                      <a:rPr lang="en-GB" i="1" dirty="0" smtClean="0">
                        <a:latin typeface="Cambria Math" panose="02040503050406030204" pitchFamily="18" charset="0"/>
                      </a:rPr>
                      <m:t>𝐾</m:t>
                    </m:r>
                  </m:oMath>
                </a14:m>
                <a:r>
                  <a:rPr lang="en-GB" dirty="0"/>
                  <a:t>, over a given image </a:t>
                </a:r>
                <a14:m>
                  <m:oMath xmlns:m="http://schemas.openxmlformats.org/officeDocument/2006/math">
                    <m:r>
                      <a:rPr lang="en-GB" i="1" dirty="0" smtClean="0">
                        <a:latin typeface="Cambria Math" panose="02040503050406030204" pitchFamily="18" charset="0"/>
                      </a:rPr>
                      <m:t>𝑋</m:t>
                    </m:r>
                  </m:oMath>
                </a14:m>
                <a:r>
                  <a:rPr lang="en-GB" dirty="0"/>
                  <a:t>, element-wise multiplying each overlapping set of values in the image with the kernel, and then summing the results.</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dirty="0"/>
                  <a:t>The result of this operation is a new image </a:t>
                </a:r>
                <a14:m>
                  <m:oMath xmlns:m="http://schemas.openxmlformats.org/officeDocument/2006/math">
                    <m:r>
                      <a:rPr lang="en-GB" i="1" dirty="0" smtClean="0">
                        <a:latin typeface="Cambria Math" panose="02040503050406030204" pitchFamily="18" charset="0"/>
                      </a:rPr>
                      <m:t>𝑌</m:t>
                    </m:r>
                  </m:oMath>
                </a14:m>
                <a:r>
                  <a:rPr lang="en-GB" dirty="0"/>
                  <a:t>, where each output pixel represents the sum of the product of the corresponding input pixel and the filter.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 =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𝑋</m:t>
                      </m:r>
                      <m:r>
                        <a:rPr lang="en-GB" i="1" dirty="0" smtClean="0">
                          <a:latin typeface="Cambria Math" panose="02040503050406030204" pitchFamily="18" charset="0"/>
                        </a:rPr>
                        <m:t>, </m:t>
                      </m:r>
                      <m:r>
                        <a:rPr lang="en-GB" i="1" dirty="0" smtClean="0">
                          <a:latin typeface="Cambria Math" panose="02040503050406030204" pitchFamily="18" charset="0"/>
                        </a:rPr>
                        <m:t>𝐾</m:t>
                      </m:r>
                      <m:r>
                        <a:rPr lang="en-GB" i="1" dirty="0" smtClean="0">
                          <a:latin typeface="Cambria Math" panose="02040503050406030204" pitchFamily="18" charset="0"/>
                        </a:rPr>
                        <m:t>)</m:t>
                      </m:r>
                    </m:oMath>
                  </m:oMathPara>
                </a14:m>
                <a:endParaRPr lang="en-SG"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en-SG">
                    <a:noFill/>
                  </a:rPr>
                  <a:t> </a:t>
                </a:r>
              </a:p>
            </p:txBody>
          </p:sp>
        </mc:Fallback>
      </mc:AlternateContent>
    </p:spTree>
    <p:extLst>
      <p:ext uri="{BB962C8B-B14F-4D97-AF65-F5344CB8AC3E}">
        <p14:creationId xmlns:p14="http://schemas.microsoft.com/office/powerpoint/2010/main" val="338823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dirty="0"/>
                  <a:t>Let us consider</a:t>
                </a:r>
              </a:p>
              <a:p>
                <a:r>
                  <a:rPr lang="en-GB" dirty="0"/>
                  <a:t>A grayscale image, defined as a 2D matrix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GB" dirty="0"/>
                  <a:t>, with pixel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𝑋</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b="0" i="1" dirty="0" smtClean="0">
                        <a:latin typeface="Cambria Math" panose="02040503050406030204" pitchFamily="18" charset="0"/>
                      </a:rPr>
                      <m:t>∈[0, 255]</m:t>
                    </m:r>
                  </m:oMath>
                </a14:m>
                <a:r>
                  <a:rPr lang="en-GB" dirty="0"/>
                  <a:t>.</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 with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𝐾</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i="1" dirty="0">
                        <a:latin typeface="Cambria Math" panose="02040503050406030204" pitchFamily="18" charset="0"/>
                      </a:rPr>
                      <m:t>∈</m:t>
                    </m:r>
                    <m:r>
                      <a:rPr lang="en-GB" b="0" i="1" dirty="0" smtClean="0">
                        <a:latin typeface="Cambria Math" panose="02040503050406030204" pitchFamily="18" charset="0"/>
                      </a:rPr>
                      <m:t> </m:t>
                    </m:r>
                    <m:r>
                      <a:rPr lang="en-GB" b="0" i="1" dirty="0" smtClean="0">
                        <a:latin typeface="Cambria Math" panose="02040503050406030204" pitchFamily="18" charset="0"/>
                        <a:ea typeface="Cambria Math" panose="02040503050406030204" pitchFamily="18" charset="0"/>
                      </a:rPr>
                      <m:t>ℝ</m:t>
                    </m:r>
                  </m:oMath>
                </a14:m>
                <a:r>
                  <a:rPr lang="en-GB" dirty="0"/>
                  <a:t>.</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b="1" dirty="0"/>
                  <a:t>First, let us discuss sizes…</a:t>
                </a:r>
              </a:p>
              <a:p>
                <a:pPr marL="0" indent="0">
                  <a:buNone/>
                </a:pP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 </a:t>
                </a:r>
              </a:p>
              <a:p>
                <a:pPr marL="0" indent="0">
                  <a:buNone/>
                </a:pPr>
                <a:endParaRPr lang="en-GB"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AE0575-5E80-E46E-F9F8-49B591323BE1}"/>
                  </a:ext>
                </a:extLst>
              </p:cNvPr>
              <p:cNvSpPr txBox="1"/>
              <p:nvPr/>
            </p:nvSpPr>
            <p:spPr>
              <a:xfrm>
                <a:off x="609600" y="5228492"/>
                <a:ext cx="11324492" cy="1815882"/>
              </a:xfrm>
              <a:prstGeom prst="rect">
                <a:avLst/>
              </a:prstGeom>
              <a:noFill/>
            </p:spPr>
            <p:txBody>
              <a:bodyPr wrap="square" rtlCol="0">
                <a:spAutoFit/>
              </a:bodyPr>
              <a:lstStyle/>
              <a:p>
                <a:r>
                  <a:rPr lang="en-GB" sz="2800" b="1" dirty="0"/>
                  <a:t>Note: </a:t>
                </a:r>
                <a:r>
                  <a:rPr lang="en-GB" sz="2800" dirty="0"/>
                  <a:t>we often use a kernel defined as a square matrix, with odd sizes (i.e. </a:t>
                </a:r>
                <a14:m>
                  <m:oMath xmlns:m="http://schemas.openxmlformats.org/officeDocument/2006/math">
                    <m:r>
                      <a:rPr lang="en-GB" sz="2800" b="0" i="1" smtClean="0">
                        <a:latin typeface="Cambria Math" panose="02040503050406030204" pitchFamily="18" charset="0"/>
                      </a:rPr>
                      <m:t>3×3</m:t>
                    </m:r>
                  </m:oMath>
                </a14:m>
                <a:r>
                  <a:rPr lang="en-GB" sz="2800" dirty="0"/>
                  <a:t>, </a:t>
                </a:r>
                <a14:m>
                  <m:oMath xmlns:m="http://schemas.openxmlformats.org/officeDocument/2006/math">
                    <m:r>
                      <a:rPr lang="en-GB" sz="2800" i="1" dirty="0" smtClean="0">
                        <a:latin typeface="Cambria Math" panose="02040503050406030204" pitchFamily="18" charset="0"/>
                      </a:rPr>
                      <m:t>5</m:t>
                    </m:r>
                    <m:r>
                      <a:rPr lang="en-GB" sz="2800" i="1">
                        <a:latin typeface="Cambria Math" panose="02040503050406030204" pitchFamily="18" charset="0"/>
                      </a:rPr>
                      <m:t>×</m:t>
                    </m:r>
                    <m:r>
                      <a:rPr lang="en-GB" sz="2800" b="0" i="1" smtClean="0">
                        <a:latin typeface="Cambria Math" panose="02040503050406030204" pitchFamily="18" charset="0"/>
                      </a:rPr>
                      <m:t>5</m:t>
                    </m:r>
                  </m:oMath>
                </a14:m>
                <a:r>
                  <a:rPr lang="en-GB" sz="2800" dirty="0"/>
                  <a:t>, etc.). The operation, however, remains valid for other kernel sizes (but some notations showed in next slide would have to be adjusted).</a:t>
                </a:r>
              </a:p>
              <a:p>
                <a:endParaRPr lang="en-SG" sz="2800" dirty="0"/>
              </a:p>
            </p:txBody>
          </p:sp>
        </mc:Choice>
        <mc:Fallback xmlns="">
          <p:sp>
            <p:nvSpPr>
              <p:cNvPr id="5" name="TextBox 4">
                <a:extLst>
                  <a:ext uri="{FF2B5EF4-FFF2-40B4-BE49-F238E27FC236}">
                    <a16:creationId xmlns:a16="http://schemas.microsoft.com/office/drawing/2014/main" id="{8AAE0575-5E80-E46E-F9F8-49B591323BE1}"/>
                  </a:ext>
                </a:extLst>
              </p:cNvPr>
              <p:cNvSpPr txBox="1">
                <a:spLocks noRot="1" noChangeAspect="1" noMove="1" noResize="1" noEditPoints="1" noAdjustHandles="1" noChangeArrowheads="1" noChangeShapeType="1" noTextEdit="1"/>
              </p:cNvSpPr>
              <p:nvPr/>
            </p:nvSpPr>
            <p:spPr>
              <a:xfrm>
                <a:off x="609600" y="5228492"/>
                <a:ext cx="11324492" cy="1815882"/>
              </a:xfrm>
              <a:prstGeom prst="rect">
                <a:avLst/>
              </a:prstGeom>
              <a:blipFill>
                <a:blip r:embed="rId4"/>
                <a:stretch>
                  <a:fillRect l="-1076" t="-3356"/>
                </a:stretch>
              </a:blipFill>
            </p:spPr>
            <p:txBody>
              <a:bodyPr/>
              <a:lstStyle/>
              <a:p>
                <a:r>
                  <a:rPr lang="en-SG">
                    <a:noFill/>
                  </a:rPr>
                  <a:t> </a:t>
                </a:r>
              </a:p>
            </p:txBody>
          </p:sp>
        </mc:Fallback>
      </mc:AlternateContent>
    </p:spTree>
    <p:extLst>
      <p:ext uri="{BB962C8B-B14F-4D97-AF65-F5344CB8AC3E}">
        <p14:creationId xmlns:p14="http://schemas.microsoft.com/office/powerpoint/2010/main" val="137108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2"/>
                <a:stretch>
                  <a:fillRect l="-2116" t="-1695" r="-2434"/>
                </a:stretch>
              </a:blipFill>
            </p:spPr>
            <p:txBody>
              <a:bodyPr/>
              <a:lstStyle/>
              <a:p>
                <a:r>
                  <a:rPr lang="en-SG">
                    <a:noFill/>
                  </a:rPr>
                  <a:t> </a:t>
                </a:r>
              </a:p>
            </p:txBody>
          </p:sp>
        </mc:Fallback>
      </mc:AlternateContent>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4287927271"/>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5</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2084984136"/>
              </p:ext>
            </p:extLst>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1D4E4870-EB98-3077-99F3-1F9675794ECF}"/>
              </a:ext>
            </a:extLst>
          </p:cNvPr>
          <p:cNvGraphicFramePr>
            <a:graphicFrameLocks noGrp="1"/>
          </p:cNvGraphicFramePr>
          <p:nvPr>
            <p:extLst>
              <p:ext uri="{D42A27DB-BD31-4B8C-83A1-F6EECF244321}">
                <p14:modId xmlns:p14="http://schemas.microsoft.com/office/powerpoint/2010/main" val="467358227"/>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5"/>
                <a:stretch>
                  <a:fillRect/>
                </a:stretch>
              </a:blipFill>
            </p:spPr>
            <p:txBody>
              <a:bodyPr/>
              <a:lstStyle/>
              <a:p>
                <a:r>
                  <a:rPr lang="en-SG">
                    <a:noFill/>
                  </a:rPr>
                  <a:t> </a:t>
                </a:r>
              </a:p>
            </p:txBody>
          </p:sp>
        </mc:Fallback>
      </mc:AlternateContent>
      <p:sp>
        <p:nvSpPr>
          <p:cNvPr id="12" name="TextBox 11">
            <a:extLst>
              <a:ext uri="{FF2B5EF4-FFF2-40B4-BE49-F238E27FC236}">
                <a16:creationId xmlns:a16="http://schemas.microsoft.com/office/drawing/2014/main" id="{2A03E450-7B78-6F17-D4CF-7857B85EF591}"/>
              </a:ext>
            </a:extLst>
          </p:cNvPr>
          <p:cNvSpPr txBox="1"/>
          <p:nvPr/>
        </p:nvSpPr>
        <p:spPr>
          <a:xfrm>
            <a:off x="10658772" y="536526"/>
            <a:ext cx="1474645" cy="2308324"/>
          </a:xfrm>
          <a:prstGeom prst="rect">
            <a:avLst/>
          </a:prstGeom>
          <a:noFill/>
        </p:spPr>
        <p:txBody>
          <a:bodyPr wrap="square" rtlCol="0">
            <a:spAutoFit/>
          </a:bodyPr>
          <a:lstStyle/>
          <a:p>
            <a:r>
              <a:rPr lang="en-GB" dirty="0"/>
              <a:t>X is 5 by 5</a:t>
            </a:r>
          </a:p>
          <a:p>
            <a:endParaRPr lang="en-GB" dirty="0"/>
          </a:p>
          <a:p>
            <a:r>
              <a:rPr lang="en-GB" dirty="0"/>
              <a:t>K is 3 by 3</a:t>
            </a:r>
          </a:p>
          <a:p>
            <a:endParaRPr lang="en-GB" dirty="0"/>
          </a:p>
          <a:p>
            <a:r>
              <a:rPr lang="en-GB" dirty="0"/>
              <a:t>Y is therefore 3 by 3.</a:t>
            </a:r>
          </a:p>
          <a:p>
            <a:endParaRPr lang="en-GB" dirty="0"/>
          </a:p>
          <a:p>
            <a:r>
              <a:rPr lang="en-GB" dirty="0"/>
              <a:t>(5-3+1 = 3)</a:t>
            </a:r>
            <a:endParaRPr lang="en-SG" dirty="0"/>
          </a:p>
        </p:txBody>
      </p:sp>
    </p:spTree>
    <p:extLst>
      <p:ext uri="{BB962C8B-B14F-4D97-AF65-F5344CB8AC3E}">
        <p14:creationId xmlns:p14="http://schemas.microsoft.com/office/powerpoint/2010/main" val="4023418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3804082918"/>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C57D67-20AF-19C9-C61D-5EAABF7AA63D}"/>
                  </a:ext>
                </a:extLst>
              </p:cNvPr>
              <p:cNvSpPr txBox="1"/>
              <p:nvPr/>
            </p:nvSpPr>
            <p:spPr>
              <a:xfrm>
                <a:off x="106470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28</a:t>
                </a:r>
              </a:p>
              <a:p>
                <a:endParaRPr lang="en-SG" dirty="0"/>
              </a:p>
            </p:txBody>
          </p:sp>
        </mc:Choice>
        <mc:Fallback xmlns="">
          <p:sp>
            <p:nvSpPr>
              <p:cNvPr id="4" name="TextBox 3">
                <a:extLst>
                  <a:ext uri="{FF2B5EF4-FFF2-40B4-BE49-F238E27FC236}">
                    <a16:creationId xmlns:a16="http://schemas.microsoft.com/office/drawing/2014/main" id="{98C57D67-20AF-19C9-C61D-5EAABF7AA63D}"/>
                  </a:ext>
                </a:extLst>
              </p:cNvPr>
              <p:cNvSpPr txBox="1">
                <a:spLocks noRot="1" noChangeAspect="1" noMove="1" noResize="1" noEditPoints="1" noAdjustHandles="1" noChangeArrowheads="1" noChangeShapeType="1" noTextEdit="1"/>
              </p:cNvSpPr>
              <p:nvPr/>
            </p:nvSpPr>
            <p:spPr>
              <a:xfrm>
                <a:off x="106470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𝟐𝟖</m:t>
                                    </m:r>
                                  </m:num>
                                  <m:den>
                                    <m:r>
                                      <a:rPr lang="en-GB" b="1" i="1" dirty="0" smtClean="0">
                                        <a:solidFill>
                                          <a:srgbClr val="FF0000"/>
                                        </a:solidFill>
                                        <a:latin typeface="Cambria Math" panose="02040503050406030204" pitchFamily="18" charset="0"/>
                                      </a:rPr>
                                      <m:t>𝟗</m:t>
                                    </m:r>
                                  </m:den>
                                </m:f>
                              </m:oMath>
                            </m:oMathPara>
                          </a14:m>
                          <a:endParaRPr lang="en-GB"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70CFF2C-FCE8-4013-82A9-464834890F0C}"/>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smtClean="0">
                        <a:latin typeface="Cambria Math" panose="02040503050406030204" pitchFamily="18" charset="0"/>
                      </a:rPr>
                      <m:t>𝑗</m:t>
                    </m:r>
                    <m:r>
                      <a:rPr lang="en-GB" i="1" smtClean="0">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solidFill>
                                <a:srgbClr val="0070C0"/>
                              </a:solidFill>
                              <a:latin typeface="Cambria Math" panose="02040503050406030204" pitchFamily="18" charset="0"/>
                            </a:rPr>
                            <m:t>𝑌</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1</m:t>
                          </m:r>
                        </m:num>
                        <m:den>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𝑘</m:t>
                              </m:r>
                            </m:e>
                            <m:sup>
                              <m:r>
                                <a:rPr lang="en-GB" b="0" i="1" smtClean="0">
                                  <a:solidFill>
                                    <a:srgbClr val="FF0000"/>
                                  </a:solidFill>
                                  <a:latin typeface="Cambria Math" panose="02040503050406030204" pitchFamily="18" charset="0"/>
                                </a:rPr>
                                <m:t>2</m:t>
                              </m:r>
                            </m:sup>
                          </m:sSup>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𝑚</m:t>
                          </m:r>
                          <m:r>
                            <a:rPr lang="en-GB" b="0" i="1" smtClean="0">
                              <a:latin typeface="Cambria Math" panose="02040503050406030204" pitchFamily="18" charset="0"/>
                            </a:rPr>
                            <m:t>=1</m:t>
                          </m:r>
                        </m:sub>
                        <m:sup>
                          <m:r>
                            <a:rPr lang="en-GB" b="0" i="1" smtClean="0">
                              <a:latin typeface="Cambria Math" panose="02040503050406030204" pitchFamily="18" charset="0"/>
                            </a:rPr>
                            <m:t>𝑘</m:t>
                          </m:r>
                        </m:sup>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𝑛</m:t>
                              </m:r>
                              <m:r>
                                <a:rPr lang="en-GB" b="0" i="1" smtClean="0">
                                  <a:latin typeface="Cambria Math" panose="02040503050406030204" pitchFamily="18" charset="0"/>
                                </a:rPr>
                                <m:t>=1</m:t>
                              </m:r>
                            </m:sub>
                            <m:sup>
                              <m:r>
                                <a:rPr lang="en-GB" b="0" i="1" smtClean="0">
                                  <a:latin typeface="Cambria Math" panose="02040503050406030204" pitchFamily="18" charset="0"/>
                                </a:rPr>
                                <m:t>𝑘</m:t>
                              </m:r>
                            </m:sup>
                            <m:e>
                              <m:sSub>
                                <m:sSubPr>
                                  <m:ctrlPr>
                                    <a:rPr lang="en-GB" b="0" i="1" smtClean="0">
                                      <a:latin typeface="Cambria Math" panose="02040503050406030204" pitchFamily="18" charset="0"/>
                                    </a:rPr>
                                  </m:ctrlPr>
                                </m:sSubPr>
                                <m:e>
                                  <m:r>
                                    <a:rPr lang="en-GB" b="0" i="1" smtClean="0">
                                      <a:solidFill>
                                        <a:srgbClr val="00B050"/>
                                      </a:solidFill>
                                      <a:latin typeface="Cambria Math" panose="02040503050406030204" pitchFamily="18" charset="0"/>
                                    </a:rPr>
                                    <m:t>𝑋</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−1,   </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−1</m:t>
                                  </m:r>
                                </m:sub>
                              </m:sSub>
                              <m:r>
                                <m:rPr>
                                  <m:nor/>
                                </m:rPr>
                                <a:rPr lang="en-SG"/>
                                <m:t> </m:t>
                              </m:r>
                              <m:sSub>
                                <m:sSubPr>
                                  <m:ctrlPr>
                                    <a:rPr lang="en-GB" b="0" i="1" smtClean="0">
                                      <a:latin typeface="Cambria Math" panose="02040503050406030204" pitchFamily="18" charset="0"/>
                                    </a:rPr>
                                  </m:ctrlPr>
                                </m:sSubPr>
                                <m:e>
                                  <m:r>
                                    <a:rPr lang="en-GB" b="0" i="1" smtClean="0">
                                      <a:solidFill>
                                        <a:schemeClr val="accent2"/>
                                      </a:solidFill>
                                      <a:latin typeface="Cambria Math" panose="02040503050406030204" pitchFamily="18" charset="0"/>
                                    </a:rPr>
                                    <m:t>𝐾</m:t>
                                  </m:r>
                                </m:e>
                                <m:sub>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14" name="Content Placeholder 2">
                <a:extLst>
                  <a:ext uri="{FF2B5EF4-FFF2-40B4-BE49-F238E27FC236}">
                    <a16:creationId xmlns:a16="http://schemas.microsoft.com/office/drawing/2014/main" id="{070CFF2C-FCE8-4013-82A9-464834890F0C}"/>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224283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XXX</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1594661710"/>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3708842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234461" y="5345638"/>
            <a:ext cx="7963877" cy="1384995"/>
          </a:xfrm>
          <a:prstGeom prst="rect">
            <a:avLst/>
          </a:prstGeom>
          <a:noFill/>
        </p:spPr>
        <p:txBody>
          <a:bodyPr wrap="square" rtlCol="0">
            <a:spAutoFit/>
          </a:bodyPr>
          <a:lstStyle/>
          <a:p>
            <a:pPr marL="0" indent="0">
              <a:buNone/>
            </a:pPr>
            <a:r>
              <a:rPr lang="en-GB" sz="2800" b="1" dirty="0"/>
              <a:t>Note: </a:t>
            </a:r>
            <a:r>
              <a:rPr lang="en-GB" sz="2800" dirty="0"/>
              <a:t>Sometimes, the </a:t>
            </a:r>
            <a:r>
              <a:rPr lang="en-GB" sz="2800" b="1" dirty="0">
                <a:solidFill>
                  <a:srgbClr val="FF0000"/>
                </a:solidFill>
              </a:rPr>
              <a:t>normalization</a:t>
            </a:r>
            <a:r>
              <a:rPr lang="en-GB" sz="2800" dirty="0"/>
              <a:t> </a:t>
            </a:r>
            <a:r>
              <a:rPr lang="en-GB" sz="2800" b="1" dirty="0">
                <a:solidFill>
                  <a:srgbClr val="FF0000"/>
                </a:solidFill>
              </a:rPr>
              <a:t>term</a:t>
            </a:r>
            <a:r>
              <a:rPr lang="en-GB" sz="2800" dirty="0"/>
              <a:t> is removed and we may instead </a:t>
            </a:r>
            <a:r>
              <a:rPr lang="en-GB" sz="2800" b="1" dirty="0"/>
              <a:t>normalize</a:t>
            </a:r>
            <a:r>
              <a:rPr lang="en-GB" sz="2800" dirty="0"/>
              <a:t> </a:t>
            </a:r>
            <a:r>
              <a:rPr lang="en-GB" sz="2800" b="1" dirty="0"/>
              <a:t>the</a:t>
            </a:r>
            <a:r>
              <a:rPr lang="en-GB" sz="2800" dirty="0"/>
              <a:t> </a:t>
            </a:r>
            <a:r>
              <a:rPr lang="en-GB" sz="2800" b="1" dirty="0"/>
              <a:t>kernel</a:t>
            </a:r>
            <a:r>
              <a:rPr lang="en-GB" sz="2800" dirty="0"/>
              <a:t> (ensuring elements in kernel matrix sum up to 1), or not.</a:t>
            </a:r>
          </a:p>
        </p:txBody>
      </p:sp>
      <p:cxnSp>
        <p:nvCxnSpPr>
          <p:cNvPr id="12" name="Straight Connector 11">
            <a:extLst>
              <a:ext uri="{FF2B5EF4-FFF2-40B4-BE49-F238E27FC236}">
                <a16:creationId xmlns:a16="http://schemas.microsoft.com/office/drawing/2014/main" id="{4C384981-E4CB-DF89-ED45-D6F6C86983E3}"/>
              </a:ext>
            </a:extLst>
          </p:cNvPr>
          <p:cNvCxnSpPr/>
          <p:nvPr/>
        </p:nvCxnSpPr>
        <p:spPr>
          <a:xfrm flipH="1">
            <a:off x="1805354" y="4032738"/>
            <a:ext cx="515815" cy="1000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555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351692" y="5629842"/>
            <a:ext cx="7440245" cy="954107"/>
          </a:xfrm>
          <a:prstGeom prst="rect">
            <a:avLst/>
          </a:prstGeom>
          <a:noFill/>
        </p:spPr>
        <p:txBody>
          <a:bodyPr wrap="square" rtlCol="0">
            <a:spAutoFit/>
          </a:bodyPr>
          <a:lstStyle/>
          <a:p>
            <a:pPr algn="ctr"/>
            <a:r>
              <a:rPr lang="en-GB" sz="2800" b="1" dirty="0">
                <a:solidFill>
                  <a:srgbClr val="7030A0"/>
                </a:solidFill>
                <a:sym typeface="Wingdings" panose="05000000000000000000" pitchFamily="2" charset="2"/>
              </a:rPr>
              <a:t> </a:t>
            </a:r>
            <a:r>
              <a:rPr lang="en-GB" sz="2800" b="1" dirty="0">
                <a:solidFill>
                  <a:srgbClr val="7030A0"/>
                </a:solidFill>
              </a:rPr>
              <a:t>At the end of the day, convolution is just another type of matrix multiplication!</a:t>
            </a:r>
          </a:p>
        </p:txBody>
      </p:sp>
      <p:cxnSp>
        <p:nvCxnSpPr>
          <p:cNvPr id="8" name="Straight Connector 7">
            <a:extLst>
              <a:ext uri="{FF2B5EF4-FFF2-40B4-BE49-F238E27FC236}">
                <a16:creationId xmlns:a16="http://schemas.microsoft.com/office/drawing/2014/main" id="{F87FBCD5-93A0-B75F-26DC-D3903A1D7BB6}"/>
              </a:ext>
            </a:extLst>
          </p:cNvPr>
          <p:cNvCxnSpPr/>
          <p:nvPr/>
        </p:nvCxnSpPr>
        <p:spPr>
          <a:xfrm flipH="1">
            <a:off x="1805354" y="4032738"/>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913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4AA5-86F1-08AE-75AA-9AE798E6289B}"/>
              </a:ext>
            </a:extLst>
          </p:cNvPr>
          <p:cNvSpPr>
            <a:spLocks noGrp="1"/>
          </p:cNvSpPr>
          <p:nvPr>
            <p:ph type="title"/>
          </p:nvPr>
        </p:nvSpPr>
        <p:spPr/>
        <p:txBody>
          <a:bodyPr/>
          <a:lstStyle/>
          <a:p>
            <a:r>
              <a:rPr lang="en-GB" dirty="0"/>
              <a:t>Convolution and Image Processing courses</a:t>
            </a:r>
            <a:endParaRPr lang="en-SG" dirty="0"/>
          </a:p>
        </p:txBody>
      </p:sp>
      <p:sp>
        <p:nvSpPr>
          <p:cNvPr id="3" name="Content Placeholder 2">
            <a:extLst>
              <a:ext uri="{FF2B5EF4-FFF2-40B4-BE49-F238E27FC236}">
                <a16:creationId xmlns:a16="http://schemas.microsoft.com/office/drawing/2014/main" id="{A0448D74-9E04-EB9B-7352-6DC20929ADB3}"/>
              </a:ext>
            </a:extLst>
          </p:cNvPr>
          <p:cNvSpPr>
            <a:spLocks noGrp="1"/>
          </p:cNvSpPr>
          <p:nvPr>
            <p:ph idx="1"/>
          </p:nvPr>
        </p:nvSpPr>
        <p:spPr>
          <a:xfrm>
            <a:off x="838200" y="1825624"/>
            <a:ext cx="10515600" cy="5032375"/>
          </a:xfrm>
        </p:spPr>
        <p:txBody>
          <a:bodyPr>
            <a:normAutofit/>
          </a:bodyPr>
          <a:lstStyle/>
          <a:p>
            <a:r>
              <a:rPr lang="en-GB" b="1" dirty="0"/>
              <a:t>Convolution</a:t>
            </a:r>
            <a:r>
              <a:rPr lang="en-GB" dirty="0"/>
              <a:t> is a </a:t>
            </a:r>
            <a:r>
              <a:rPr lang="en-GB" b="1" dirty="0"/>
              <a:t>key</a:t>
            </a:r>
            <a:r>
              <a:rPr lang="en-GB" dirty="0"/>
              <a:t> </a:t>
            </a:r>
            <a:r>
              <a:rPr lang="en-GB" b="1" dirty="0"/>
              <a:t>mathematical</a:t>
            </a:r>
            <a:r>
              <a:rPr lang="en-GB" dirty="0"/>
              <a:t> </a:t>
            </a:r>
            <a:r>
              <a:rPr lang="en-GB" b="1" dirty="0"/>
              <a:t>operation</a:t>
            </a:r>
            <a:r>
              <a:rPr lang="en-GB" dirty="0"/>
              <a:t> that is widely used in computer vision and image processing to modify the apply a wide range of </a:t>
            </a:r>
            <a:r>
              <a:rPr lang="en-GB" b="1" dirty="0"/>
              <a:t>transformations on an image </a:t>
            </a:r>
            <a:r>
              <a:rPr lang="en-GB" dirty="0"/>
              <a:t>(enhancing contrast, blurring, edge detection, Instagram filters, etc).</a:t>
            </a:r>
          </a:p>
          <a:p>
            <a:r>
              <a:rPr lang="en-SG" dirty="0"/>
              <a:t>If </a:t>
            </a:r>
            <a:r>
              <a:rPr lang="en-SG" b="1" dirty="0"/>
              <a:t>Computer</a:t>
            </a:r>
            <a:r>
              <a:rPr lang="en-SG" dirty="0"/>
              <a:t> </a:t>
            </a:r>
            <a:r>
              <a:rPr lang="en-SG" b="1" dirty="0"/>
              <a:t>Vision</a:t>
            </a:r>
            <a:r>
              <a:rPr lang="en-SG" dirty="0"/>
              <a:t> is a direction that interests you, I would strongly advise to take a course on Image Processing (with implementations in OpenCV, Photoshop, etc.) during your continued learning.</a:t>
            </a:r>
          </a:p>
          <a:p>
            <a:r>
              <a:rPr lang="en-SG" dirty="0"/>
              <a:t>For instance: </a:t>
            </a:r>
            <a:r>
              <a:rPr lang="en-SG" dirty="0">
                <a:hlinkClick r:id="rId2"/>
              </a:rPr>
              <a:t>https://www.udemy.com/course/digital-image-processing-from-ground-up-in-python/</a:t>
            </a:r>
            <a:endParaRPr lang="en-SG" dirty="0"/>
          </a:p>
          <a:p>
            <a:endParaRPr lang="en-SG" dirty="0"/>
          </a:p>
        </p:txBody>
      </p:sp>
    </p:spTree>
    <p:extLst>
      <p:ext uri="{BB962C8B-B14F-4D97-AF65-F5344CB8AC3E}">
        <p14:creationId xmlns:p14="http://schemas.microsoft.com/office/powerpoint/2010/main" val="1181248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863522" cy="4351338"/>
          </a:xfrm>
        </p:spPr>
        <p:txBody>
          <a:bodyPr/>
          <a:lstStyle/>
          <a:p>
            <a:pPr marL="0" indent="0">
              <a:buNone/>
            </a:pPr>
            <a:r>
              <a:rPr lang="en-GB" dirty="0"/>
              <a:t>Let us try the convolution operation on images to see their effect.</a:t>
            </a:r>
          </a:p>
          <a:p>
            <a:r>
              <a:rPr lang="en-GB" dirty="0"/>
              <a:t>First, we need a </a:t>
            </a:r>
            <a:r>
              <a:rPr lang="en-GB" b="1" dirty="0"/>
              <a:t>greyscale</a:t>
            </a:r>
            <a:r>
              <a:rPr lang="en-GB" dirty="0"/>
              <a:t> </a:t>
            </a:r>
            <a:r>
              <a:rPr lang="en-GB" b="1" dirty="0"/>
              <a:t>image</a:t>
            </a:r>
            <a:r>
              <a:rPr lang="en-GB" dirty="0"/>
              <a:t>.</a:t>
            </a:r>
            <a:endParaRPr lang="en-SG" dirty="0"/>
          </a:p>
        </p:txBody>
      </p:sp>
      <p:pic>
        <p:nvPicPr>
          <p:cNvPr id="7" name="Picture 6">
            <a:extLst>
              <a:ext uri="{FF2B5EF4-FFF2-40B4-BE49-F238E27FC236}">
                <a16:creationId xmlns:a16="http://schemas.microsoft.com/office/drawing/2014/main" id="{6F2E45E6-E950-A30E-009B-7CE779F3500A}"/>
              </a:ext>
            </a:extLst>
          </p:cNvPr>
          <p:cNvPicPr>
            <a:picLocks noChangeAspect="1"/>
          </p:cNvPicPr>
          <p:nvPr/>
        </p:nvPicPr>
        <p:blipFill>
          <a:blip r:embed="rId2"/>
          <a:stretch>
            <a:fillRect/>
          </a:stretch>
        </p:blipFill>
        <p:spPr>
          <a:xfrm>
            <a:off x="6490279" y="0"/>
            <a:ext cx="5593582" cy="6858000"/>
          </a:xfrm>
          <a:prstGeom prst="rect">
            <a:avLst/>
          </a:prstGeom>
        </p:spPr>
      </p:pic>
    </p:spTree>
    <p:extLst>
      <p:ext uri="{BB962C8B-B14F-4D97-AF65-F5344CB8AC3E}">
        <p14:creationId xmlns:p14="http://schemas.microsoft.com/office/powerpoint/2010/main" val="2172790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749800" cy="4351338"/>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3045139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640385" cy="5032375"/>
          </a:xfrm>
        </p:spPr>
        <p:txBody>
          <a:bodyPr>
            <a:normAutofit/>
          </a:bodyPr>
          <a:lstStyle/>
          <a:p>
            <a:pPr marL="0" indent="0">
              <a:buNone/>
            </a:pPr>
            <a:r>
              <a:rPr lang="en-GB" b="1" dirty="0"/>
              <a:t>What is the purpose of flipping the kernel?</a:t>
            </a:r>
          </a:p>
          <a:p>
            <a:pPr marL="0" indent="0">
              <a:buNone/>
            </a:pPr>
            <a:r>
              <a:rPr lang="en-GB" dirty="0"/>
              <a:t>Optional, but in short, flipping the kernel has mathematical and practical advantages that make it a common practice in deep learning</a:t>
            </a:r>
          </a:p>
          <a:p>
            <a:pPr marL="0" indent="0">
              <a:buNone/>
            </a:pPr>
            <a:r>
              <a:rPr lang="en-GB" dirty="0"/>
              <a:t>(It has to do with signal processing, Fast Fourier Transform and the convolution theorem, </a:t>
            </a:r>
            <a:r>
              <a:rPr lang="en-GB" u="sng" dirty="0"/>
              <a:t>out-of-scope</a:t>
            </a:r>
            <a:r>
              <a:rPr lang="en-GB" dirty="0"/>
              <a:t>).</a:t>
            </a:r>
          </a:p>
          <a:p>
            <a:pPr marL="0" indent="0">
              <a:buNone/>
            </a:pPr>
            <a:endParaRPr lang="en-GB" dirty="0"/>
          </a:p>
          <a:p>
            <a:pPr marL="0" indent="0">
              <a:buNone/>
            </a:pP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
        <p:nvSpPr>
          <p:cNvPr id="3" name="TextBox 2">
            <a:extLst>
              <a:ext uri="{FF2B5EF4-FFF2-40B4-BE49-F238E27FC236}">
                <a16:creationId xmlns:a16="http://schemas.microsoft.com/office/drawing/2014/main" id="{FFE76459-3FF9-8D67-834F-5E9091A1412A}"/>
              </a:ext>
            </a:extLst>
          </p:cNvPr>
          <p:cNvSpPr txBox="1"/>
          <p:nvPr/>
        </p:nvSpPr>
        <p:spPr>
          <a:xfrm>
            <a:off x="6228861" y="4798646"/>
            <a:ext cx="5541108" cy="2123658"/>
          </a:xfrm>
          <a:prstGeom prst="rect">
            <a:avLst/>
          </a:prstGeom>
          <a:noFill/>
        </p:spPr>
        <p:txBody>
          <a:bodyPr wrap="square" rtlCol="0">
            <a:spAutoFit/>
          </a:bodyPr>
          <a:lstStyle/>
          <a:p>
            <a:r>
              <a:rPr lang="en-SG" sz="2800" dirty="0">
                <a:hlinkClick r:id="rId3"/>
              </a:rPr>
              <a:t>https://stackoverflow.com/questions/45152473/why-is-the-convolutional-filter-flipped-in-convolutional-neural-networks</a:t>
            </a:r>
            <a:endParaRPr lang="en-GB" sz="2800" dirty="0"/>
          </a:p>
          <a:p>
            <a:endParaRPr lang="en-SG" sz="2000" dirty="0"/>
          </a:p>
        </p:txBody>
      </p:sp>
      <p:sp>
        <p:nvSpPr>
          <p:cNvPr id="6" name="Rectangle 5">
            <a:extLst>
              <a:ext uri="{FF2B5EF4-FFF2-40B4-BE49-F238E27FC236}">
                <a16:creationId xmlns:a16="http://schemas.microsoft.com/office/drawing/2014/main" id="{8B0AC34D-CEB7-6A76-0D3A-DA43132321DA}"/>
              </a:ext>
            </a:extLst>
          </p:cNvPr>
          <p:cNvSpPr/>
          <p:nvPr/>
        </p:nvSpPr>
        <p:spPr>
          <a:xfrm>
            <a:off x="6033477" y="1023816"/>
            <a:ext cx="2915138" cy="4142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807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749800" cy="4926867"/>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p>
          <a:p>
            <a:r>
              <a:rPr lang="en-GB" dirty="0"/>
              <a:t>The magic for the transformation then happens when deciding on </a:t>
            </a:r>
            <a:r>
              <a:rPr lang="en-GB" b="1" dirty="0"/>
              <a:t>which</a:t>
            </a:r>
            <a:r>
              <a:rPr lang="en-GB" dirty="0"/>
              <a:t> </a:t>
            </a:r>
            <a:r>
              <a:rPr lang="en-GB" b="1" dirty="0"/>
              <a:t>kernel</a:t>
            </a:r>
            <a:r>
              <a:rPr lang="en-GB" dirty="0"/>
              <a:t> </a:t>
            </a:r>
            <a:r>
              <a:rPr lang="en-GB" b="1" dirty="0"/>
              <a:t>to</a:t>
            </a:r>
            <a:r>
              <a:rPr lang="en-GB" dirty="0"/>
              <a:t> </a:t>
            </a:r>
            <a:r>
              <a:rPr lang="en-GB" b="1" dirty="0"/>
              <a:t>use</a:t>
            </a:r>
            <a:r>
              <a:rPr lang="en-GB" dirty="0"/>
              <a:t>.</a:t>
            </a:r>
          </a:p>
          <a:p>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2521491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blur</a:t>
                </a:r>
                <a:r>
                  <a:rPr lang="en-GB" b="1" dirty="0"/>
                  <a:t> kernel):</a:t>
                </a:r>
              </a:p>
              <a:p>
                <a:pPr marL="0" indent="0">
                  <a:buNone/>
                </a:pPr>
                <a:r>
                  <a:rPr lang="en-GB" dirty="0"/>
                  <a:t>The </a:t>
                </a:r>
                <a:r>
                  <a:rPr lang="en-GB" b="1" dirty="0">
                    <a:solidFill>
                      <a:srgbClr val="00B050"/>
                    </a:solidFill>
                  </a:rPr>
                  <a:t>blur</a:t>
                </a:r>
                <a:r>
                  <a:rPr lang="en-GB" dirty="0"/>
                  <a:t> </a:t>
                </a:r>
                <a:r>
                  <a:rPr lang="en-GB" b="1" dirty="0"/>
                  <a:t>kernel</a:t>
                </a:r>
                <a:r>
                  <a:rPr lang="en-GB" dirty="0"/>
                  <a:t> is a matrix with constant values, summing up to 1.</a:t>
                </a:r>
              </a:p>
              <a:p>
                <a:pPr marL="0" indent="0">
                  <a:buNone/>
                </a:pPr>
                <a:r>
                  <a:rPr lang="en-GB" dirty="0"/>
                  <a:t>For instance, a </a:t>
                </a:r>
                <a14:m>
                  <m:oMath xmlns:m="http://schemas.openxmlformats.org/officeDocument/2006/math">
                    <m:r>
                      <a:rPr lang="en-GB" b="0" i="1" smtClean="0">
                        <a:latin typeface="Cambria Math" panose="02040503050406030204" pitchFamily="18" charset="0"/>
                      </a:rPr>
                      <m:t>5×5</m:t>
                    </m:r>
                  </m:oMath>
                </a14:m>
                <a:r>
                  <a:rPr lang="en-GB" dirty="0"/>
                  <a:t> </a:t>
                </a:r>
                <a:r>
                  <a:rPr lang="en-GB" b="1" dirty="0">
                    <a:solidFill>
                      <a:srgbClr val="00B050"/>
                    </a:solidFill>
                  </a:rPr>
                  <a:t>blur</a:t>
                </a:r>
                <a:r>
                  <a:rPr lang="en-GB" dirty="0"/>
                  <a:t> </a:t>
                </a:r>
                <a:r>
                  <a:rPr lang="en-GB" b="1" dirty="0"/>
                  <a:t>kernel</a:t>
                </a:r>
                <a:r>
                  <a:rPr lang="en-GB" dirty="0"/>
                  <a:t>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r>
                  <a:rPr lang="en-GB" dirty="0"/>
                  <a:t>Its effect is to </a:t>
                </a:r>
                <a:r>
                  <a:rPr lang="en-GB" b="1" dirty="0"/>
                  <a:t>transform the image in a more blurred version of it</a:t>
                </a:r>
                <a:r>
                  <a:rPr lang="en-GB" dirty="0"/>
                  <a:t>.</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r="-680" b="-242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8D0C5671-51B1-CC4B-67D0-F79E02CBA878}"/>
              </a:ext>
            </a:extLst>
          </p:cNvPr>
          <p:cNvPicPr>
            <a:picLocks noChangeAspect="1"/>
          </p:cNvPicPr>
          <p:nvPr/>
        </p:nvPicPr>
        <p:blipFill>
          <a:blip r:embed="rId3"/>
          <a:stretch>
            <a:fillRect/>
          </a:stretch>
        </p:blipFill>
        <p:spPr>
          <a:xfrm>
            <a:off x="6346092" y="0"/>
            <a:ext cx="5657216" cy="6858000"/>
          </a:xfrm>
          <a:prstGeom prst="rect">
            <a:avLst/>
          </a:prstGeom>
        </p:spPr>
      </p:pic>
    </p:spTree>
    <p:extLst>
      <p:ext uri="{BB962C8B-B14F-4D97-AF65-F5344CB8AC3E}">
        <p14:creationId xmlns:p14="http://schemas.microsoft.com/office/powerpoint/2010/main" val="2039872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5A42E-E75D-45E1-F89A-C0451D6CFD33}"/>
              </a:ext>
            </a:extLst>
          </p:cNvPr>
          <p:cNvPicPr>
            <a:picLocks noChangeAspect="1"/>
          </p:cNvPicPr>
          <p:nvPr/>
        </p:nvPicPr>
        <p:blipFill>
          <a:blip r:embed="rId2"/>
          <a:stretch>
            <a:fillRect/>
          </a:stretch>
        </p:blipFill>
        <p:spPr>
          <a:xfrm>
            <a:off x="6346092" y="0"/>
            <a:ext cx="5657216" cy="6858000"/>
          </a:xfrm>
          <a:prstGeom prst="rect">
            <a:avLst/>
          </a:prstGeom>
        </p:spPr>
      </p:pic>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3"/>
          <a:stretch>
            <a:fillRect/>
          </a:stretch>
        </p:blipFill>
        <p:spPr>
          <a:xfrm>
            <a:off x="120740" y="0"/>
            <a:ext cx="5593582"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2047631"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8462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200" y="1825624"/>
                <a:ext cx="5969000" cy="5032375"/>
              </a:xfrm>
            </p:spPr>
            <p:txBody>
              <a:bodyPr>
                <a:normAutofit/>
              </a:bodyPr>
              <a:lstStyle/>
              <a:p>
                <a:r>
                  <a:rPr lang="en-GB" dirty="0"/>
                  <a:t>Both </a:t>
                </a:r>
                <a:r>
                  <a:rPr lang="en-GB" b="1" dirty="0"/>
                  <a:t>grayscale</a:t>
                </a:r>
                <a:r>
                  <a:rPr lang="en-GB" dirty="0"/>
                  <a:t> and </a:t>
                </a:r>
                <a:r>
                  <a:rPr lang="en-GB" b="1" dirty="0"/>
                  <a:t>RGB</a:t>
                </a:r>
                <a:r>
                  <a:rPr lang="en-GB" dirty="0"/>
                  <a:t> (Red Green Blue) </a:t>
                </a:r>
                <a:r>
                  <a:rPr lang="en-GB" b="1" dirty="0"/>
                  <a:t>images</a:t>
                </a:r>
                <a:r>
                  <a:rPr lang="en-GB" dirty="0"/>
                  <a:t> can be represented as </a:t>
                </a:r>
                <a:r>
                  <a:rPr lang="en-GB" b="1" dirty="0"/>
                  <a:t>matrices</a:t>
                </a:r>
                <a:r>
                  <a:rPr lang="en-GB" dirty="0"/>
                  <a:t> or </a:t>
                </a:r>
                <a:r>
                  <a:rPr lang="en-GB" b="1" dirty="0"/>
                  <a:t>tensors</a:t>
                </a:r>
                <a:r>
                  <a:rPr lang="en-GB" dirty="0"/>
                  <a:t>.</a:t>
                </a:r>
              </a:p>
              <a:p>
                <a:endParaRPr lang="en-GB" dirty="0"/>
              </a:p>
              <a:p>
                <a:r>
                  <a:rPr lang="en-GB" dirty="0"/>
                  <a:t>Typically, our sample images in the MNIST dataset were 2D matrices of shape </a:t>
                </a:r>
                <a14:m>
                  <m:oMath xmlns:m="http://schemas.openxmlformats.org/officeDocument/2006/math">
                    <m:r>
                      <a:rPr lang="en-GB" b="0" i="1" smtClean="0">
                        <a:latin typeface="Cambria Math" panose="02040503050406030204" pitchFamily="18" charset="0"/>
                      </a:rPr>
                      <m:t>28×28</m:t>
                    </m:r>
                  </m:oMath>
                </a14:m>
                <a:r>
                  <a:rPr lang="en-GB" dirty="0"/>
                  <a:t>.</a:t>
                </a:r>
              </a:p>
              <a:p>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200" y="1825624"/>
                <a:ext cx="5969000" cy="5032375"/>
              </a:xfrm>
              <a:blipFill>
                <a:blip r:embed="rId2"/>
                <a:stretch>
                  <a:fillRect l="-1839" t="-1937"/>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2887811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edge detection</a:t>
                </a:r>
                <a:r>
                  <a:rPr lang="en-GB" b="1" dirty="0"/>
                  <a:t> kernel):</a:t>
                </a:r>
              </a:p>
              <a:p>
                <a:pPr marL="0" indent="0">
                  <a:buNone/>
                </a:pPr>
                <a:r>
                  <a:rPr lang="en-GB" dirty="0"/>
                  <a:t>We can also perform </a:t>
                </a:r>
                <a:r>
                  <a:rPr lang="en-GB" b="1" dirty="0">
                    <a:solidFill>
                      <a:srgbClr val="00B050"/>
                    </a:solidFill>
                  </a:rPr>
                  <a:t>edge</a:t>
                </a:r>
                <a:r>
                  <a:rPr lang="en-GB" dirty="0"/>
                  <a:t> </a:t>
                </a:r>
                <a:r>
                  <a:rPr lang="en-GB" b="1" dirty="0">
                    <a:solidFill>
                      <a:srgbClr val="00B050"/>
                    </a:solidFill>
                  </a:rPr>
                  <a:t>detection</a:t>
                </a:r>
                <a:r>
                  <a:rPr lang="en-GB" dirty="0"/>
                  <a:t>, using, for instance the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Prewitt</a:t>
                </a:r>
                <a:r>
                  <a:rPr lang="en-GB" dirty="0"/>
                  <a:t> </a:t>
                </a:r>
                <a:r>
                  <a:rPr lang="en-GB" b="1" dirty="0"/>
                  <a:t>horizontal</a:t>
                </a:r>
                <a:r>
                  <a:rPr lang="en-GB" dirty="0"/>
                  <a:t> </a:t>
                </a:r>
                <a:r>
                  <a:rPr lang="en-GB" b="1" dirty="0"/>
                  <a:t>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0</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endParaRPr lang="en-GB" dirty="0"/>
              </a:p>
              <a:p>
                <a:pPr marL="0" indent="0">
                  <a:buNone/>
                </a:pPr>
                <a:r>
                  <a:rPr lang="en-GB" dirty="0"/>
                  <a:t>This kernel highlights the</a:t>
                </a:r>
                <a:br>
                  <a:rPr lang="en-GB" dirty="0"/>
                </a:br>
                <a:r>
                  <a:rPr lang="en-GB" dirty="0"/>
                  <a:t>horizontal edges in the image.</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b="-157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4EAB7371-1635-8E41-2FBA-F972530E0167}"/>
              </a:ext>
            </a:extLst>
          </p:cNvPr>
          <p:cNvPicPr>
            <a:picLocks noChangeAspect="1"/>
          </p:cNvPicPr>
          <p:nvPr/>
        </p:nvPicPr>
        <p:blipFill>
          <a:blip r:embed="rId3"/>
          <a:stretch>
            <a:fillRect/>
          </a:stretch>
        </p:blipFill>
        <p:spPr>
          <a:xfrm>
            <a:off x="5906762" y="0"/>
            <a:ext cx="6253976" cy="6858000"/>
          </a:xfrm>
          <a:prstGeom prst="rect">
            <a:avLst/>
          </a:prstGeom>
        </p:spPr>
      </p:pic>
    </p:spTree>
    <p:extLst>
      <p:ext uri="{BB962C8B-B14F-4D97-AF65-F5344CB8AC3E}">
        <p14:creationId xmlns:p14="http://schemas.microsoft.com/office/powerpoint/2010/main" val="831301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3" name="Picture 2">
            <a:extLst>
              <a:ext uri="{FF2B5EF4-FFF2-40B4-BE49-F238E27FC236}">
                <a16:creationId xmlns:a16="http://schemas.microsoft.com/office/drawing/2014/main" id="{7C45D81E-E9BB-A9B3-9B60-534F0F5B3104}"/>
              </a:ext>
            </a:extLst>
          </p:cNvPr>
          <p:cNvPicPr>
            <a:picLocks noChangeAspect="1"/>
          </p:cNvPicPr>
          <p:nvPr/>
        </p:nvPicPr>
        <p:blipFill>
          <a:blip r:embed="rId3"/>
          <a:stretch>
            <a:fillRect/>
          </a:stretch>
        </p:blipFill>
        <p:spPr>
          <a:xfrm>
            <a:off x="5906762" y="0"/>
            <a:ext cx="6253976"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0880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922726" cy="5032375"/>
              </a:xfrm>
            </p:spPr>
            <p:txBody>
              <a:bodyPr>
                <a:normAutofit/>
              </a:bodyPr>
              <a:lstStyle/>
              <a:p>
                <a:pPr marL="0" indent="0">
                  <a:buNone/>
                </a:pPr>
                <a:r>
                  <a:rPr lang="en-GB" b="1" dirty="0"/>
                  <a:t>Definition (the </a:t>
                </a:r>
                <a:r>
                  <a:rPr lang="en-GB" b="1" dirty="0">
                    <a:solidFill>
                      <a:srgbClr val="00B050"/>
                    </a:solidFill>
                  </a:rPr>
                  <a:t>sharpen</a:t>
                </a:r>
                <a:r>
                  <a:rPr lang="en-GB" b="1" dirty="0"/>
                  <a:t>, or </a:t>
                </a:r>
                <a:r>
                  <a:rPr lang="en-GB" b="1" dirty="0">
                    <a:solidFill>
                      <a:srgbClr val="00B050"/>
                    </a:solidFill>
                  </a:rPr>
                  <a:t>contrast enhancer </a:t>
                </a:r>
                <a:r>
                  <a:rPr lang="en-GB" b="1" dirty="0"/>
                  <a:t>kernel):</a:t>
                </a:r>
              </a:p>
              <a:p>
                <a:pPr marL="0" indent="0">
                  <a:buNone/>
                </a:pPr>
                <a:r>
                  <a:rPr lang="en-GB" dirty="0"/>
                  <a:t>We can also perform </a:t>
                </a:r>
                <a:r>
                  <a:rPr lang="en-GB" b="1" dirty="0">
                    <a:solidFill>
                      <a:srgbClr val="00B050"/>
                    </a:solidFill>
                  </a:rPr>
                  <a:t>contrast enhancement </a:t>
                </a:r>
                <a:r>
                  <a:rPr lang="en-GB" dirty="0"/>
                  <a:t>(or </a:t>
                </a:r>
                <a:r>
                  <a:rPr lang="en-GB" b="1" dirty="0">
                    <a:solidFill>
                      <a:srgbClr val="00B050"/>
                    </a:solidFill>
                  </a:rPr>
                  <a:t>sharpening</a:t>
                </a:r>
                <a:r>
                  <a:rPr lang="en-GB" dirty="0"/>
                  <a:t>), using, the following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sharpen 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5</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
                        </m:e>
                      </m:d>
                    </m:oMath>
                  </m:oMathPara>
                </a14:m>
                <a:endParaRPr lang="en-GB" dirty="0"/>
              </a:p>
              <a:p>
                <a:pPr marL="0" indent="0">
                  <a:buNone/>
                </a:pPr>
                <a:r>
                  <a:rPr lang="en-GB" dirty="0"/>
                  <a:t>This kernel typically enhances the edges and high-frequency details</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4922726" cy="5032375"/>
              </a:xfrm>
              <a:blipFill>
                <a:blip r:embed="rId2"/>
                <a:stretch>
                  <a:fillRect l="-2602"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A13859B-0558-8EFA-7CB2-A87B514BAA40}"/>
              </a:ext>
            </a:extLst>
          </p:cNvPr>
          <p:cNvPicPr>
            <a:picLocks noChangeAspect="1"/>
          </p:cNvPicPr>
          <p:nvPr/>
        </p:nvPicPr>
        <p:blipFill>
          <a:blip r:embed="rId3"/>
          <a:stretch>
            <a:fillRect/>
          </a:stretch>
        </p:blipFill>
        <p:spPr>
          <a:xfrm>
            <a:off x="5760926" y="-1"/>
            <a:ext cx="6344117" cy="6858000"/>
          </a:xfrm>
          <a:prstGeom prst="rect">
            <a:avLst/>
          </a:prstGeom>
        </p:spPr>
      </p:pic>
    </p:spTree>
    <p:extLst>
      <p:ext uri="{BB962C8B-B14F-4D97-AF65-F5344CB8AC3E}">
        <p14:creationId xmlns:p14="http://schemas.microsoft.com/office/powerpoint/2010/main" val="3051796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2" name="Picture 1">
            <a:extLst>
              <a:ext uri="{FF2B5EF4-FFF2-40B4-BE49-F238E27FC236}">
                <a16:creationId xmlns:a16="http://schemas.microsoft.com/office/drawing/2014/main" id="{2388759E-0BD1-F482-DD5E-F4EE9ABB55CE}"/>
              </a:ext>
            </a:extLst>
          </p:cNvPr>
          <p:cNvPicPr>
            <a:picLocks noChangeAspect="1"/>
          </p:cNvPicPr>
          <p:nvPr/>
        </p:nvPicPr>
        <p:blipFill>
          <a:blip r:embed="rId3"/>
          <a:stretch>
            <a:fillRect/>
          </a:stretch>
        </p:blipFill>
        <p:spPr>
          <a:xfrm>
            <a:off x="5760926" y="-1"/>
            <a:ext cx="6344117"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2682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988CB4-E369-113E-C460-5EAC14B3A6B9}"/>
              </a:ext>
            </a:extLst>
          </p:cNvPr>
          <p:cNvPicPr>
            <a:picLocks noChangeAspect="1"/>
          </p:cNvPicPr>
          <p:nvPr/>
        </p:nvPicPr>
        <p:blipFill>
          <a:blip r:embed="rId2"/>
          <a:stretch>
            <a:fillRect/>
          </a:stretch>
        </p:blipFill>
        <p:spPr>
          <a:xfrm>
            <a:off x="1556859" y="1440440"/>
            <a:ext cx="9078282" cy="5417560"/>
          </a:xfrm>
          <a:prstGeom prst="rect">
            <a:avLst/>
          </a:prstGeom>
        </p:spPr>
      </p:pic>
      <p:sp>
        <p:nvSpPr>
          <p:cNvPr id="7" name="Title 6">
            <a:extLst>
              <a:ext uri="{FF2B5EF4-FFF2-40B4-BE49-F238E27FC236}">
                <a16:creationId xmlns:a16="http://schemas.microsoft.com/office/drawing/2014/main" id="{387C2A4A-25D4-F0BA-CDA4-2EAB54C9CD3B}"/>
              </a:ext>
            </a:extLst>
          </p:cNvPr>
          <p:cNvSpPr>
            <a:spLocks noGrp="1"/>
          </p:cNvSpPr>
          <p:nvPr>
            <p:ph type="title"/>
          </p:nvPr>
        </p:nvSpPr>
        <p:spPr/>
        <p:txBody>
          <a:bodyPr/>
          <a:lstStyle/>
          <a:p>
            <a:r>
              <a:rPr lang="en-GB" dirty="0"/>
              <a:t>Many transformation kernels exist</a:t>
            </a:r>
            <a:endParaRPr lang="en-SG" dirty="0"/>
          </a:p>
        </p:txBody>
      </p:sp>
    </p:spTree>
    <p:extLst>
      <p:ext uri="{BB962C8B-B14F-4D97-AF65-F5344CB8AC3E}">
        <p14:creationId xmlns:p14="http://schemas.microsoft.com/office/powerpoint/2010/main" val="146179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21EB-F36D-5AB4-3FC2-F756CDEAFBE5}"/>
              </a:ext>
            </a:extLst>
          </p:cNvPr>
          <p:cNvSpPr>
            <a:spLocks noGrp="1"/>
          </p:cNvSpPr>
          <p:nvPr>
            <p:ph type="title"/>
          </p:nvPr>
        </p:nvSpPr>
        <p:spPr/>
        <p:txBody>
          <a:bodyPr/>
          <a:lstStyle/>
          <a:p>
            <a:r>
              <a:rPr lang="en-GB" dirty="0"/>
              <a:t>Downsizing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A556D-4CAB-6268-0872-293E7E85D4FE}"/>
                  </a:ext>
                </a:extLst>
              </p:cNvPr>
              <p:cNvSpPr>
                <a:spLocks noGrp="1"/>
              </p:cNvSpPr>
              <p:nvPr>
                <p:ph idx="1"/>
              </p:nvPr>
            </p:nvSpPr>
            <p:spPr>
              <a:xfrm>
                <a:off x="838200" y="1825624"/>
                <a:ext cx="10515600" cy="5032375"/>
              </a:xfrm>
            </p:spPr>
            <p:txBody>
              <a:bodyPr/>
              <a:lstStyle/>
              <a:p>
                <a:pPr marL="0" indent="0">
                  <a:buNone/>
                </a:pPr>
                <a:r>
                  <a:rPr lang="en-GB" b="1" dirty="0"/>
                  <a:t>Remember: </a:t>
                </a: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A typical problem with the convolution operation we defined earlier is that </a:t>
                </a:r>
                <a:r>
                  <a:rPr lang="en-GB" b="1" dirty="0"/>
                  <a:t>it produces a new image </a:t>
                </a:r>
                <a14:m>
                  <m:oMath xmlns:m="http://schemas.openxmlformats.org/officeDocument/2006/math">
                    <m:r>
                      <a:rPr lang="en-GB" b="1" i="1" dirty="0" smtClean="0">
                        <a:latin typeface="Cambria Math" panose="02040503050406030204" pitchFamily="18" charset="0"/>
                      </a:rPr>
                      <m:t>𝒀</m:t>
                    </m:r>
                  </m:oMath>
                </a14:m>
                <a:r>
                  <a:rPr lang="en-GB" b="1" dirty="0"/>
                  <a:t> whose size/resolution has been reduced</a:t>
                </a:r>
                <a:r>
                  <a:rPr lang="en-GB" dirty="0"/>
                  <a:t>.</a:t>
                </a:r>
              </a:p>
              <a:p>
                <a:pPr marL="0" indent="0">
                  <a:buNone/>
                </a:pPr>
                <a:r>
                  <a:rPr lang="en-GB" dirty="0"/>
                  <a:t>This has to do with the kernel being used, which sums several pixels together, but only produces one pixel as a result.</a:t>
                </a:r>
              </a:p>
              <a:p>
                <a:pPr marL="0" indent="0">
                  <a:buNone/>
                </a:pPr>
                <a:r>
                  <a:rPr lang="en-GB" dirty="0"/>
                  <a:t>This effect is even increased with the size of the kernel being used.</a:t>
                </a:r>
                <a:endParaRPr lang="en-SG" dirty="0"/>
              </a:p>
            </p:txBody>
          </p:sp>
        </mc:Choice>
        <mc:Fallback xmlns="">
          <p:sp>
            <p:nvSpPr>
              <p:cNvPr id="3" name="Content Placeholder 2">
                <a:extLst>
                  <a:ext uri="{FF2B5EF4-FFF2-40B4-BE49-F238E27FC236}">
                    <a16:creationId xmlns:a16="http://schemas.microsoft.com/office/drawing/2014/main" id="{2D8A556D-4CAB-6268-0872-293E7E85D4F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24037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padding</a:t>
                </a:r>
                <a:r>
                  <a:rPr lang="en-GB" b="1" dirty="0"/>
                  <a:t> in convolution):</a:t>
                </a:r>
              </a:p>
              <a:p>
                <a:pPr marL="0" indent="0">
                  <a:buNone/>
                </a:pPr>
                <a:r>
                  <a:rPr lang="en-GB" dirty="0"/>
                  <a:t>A typical way to address this issue consists of </a:t>
                </a:r>
                <a:r>
                  <a:rPr lang="en-GB" b="1" dirty="0">
                    <a:solidFill>
                      <a:srgbClr val="00B050"/>
                    </a:solidFill>
                  </a:rPr>
                  <a:t>padding</a:t>
                </a:r>
                <a:r>
                  <a:rPr lang="en-GB" dirty="0"/>
                  <a:t> the image.</a:t>
                </a:r>
              </a:p>
              <a:p>
                <a:pPr marL="0" indent="0">
                  <a:buNone/>
                </a:pPr>
                <a:r>
                  <a:rPr lang="en-GB" b="1" dirty="0">
                    <a:solidFill>
                      <a:srgbClr val="00B050"/>
                    </a:solidFill>
                  </a:rPr>
                  <a:t>Padding</a:t>
                </a:r>
                <a:r>
                  <a:rPr lang="en-GB" dirty="0"/>
                  <a:t> consists of </a:t>
                </a:r>
                <a:r>
                  <a:rPr lang="en-GB" b="1" dirty="0"/>
                  <a:t>adding some extra pixels on the outer part of the original image </a:t>
                </a:r>
                <a14:m>
                  <m:oMath xmlns:m="http://schemas.openxmlformats.org/officeDocument/2006/math">
                    <m:r>
                      <a:rPr lang="en-GB" b="1" i="1" dirty="0" smtClean="0">
                        <a:latin typeface="Cambria Math" panose="02040503050406030204" pitchFamily="18" charset="0"/>
                      </a:rPr>
                      <m:t>𝑿</m:t>
                    </m:r>
                    <m:r>
                      <a:rPr lang="en-GB" b="0" i="0" dirty="0" smtClean="0">
                        <a:latin typeface="Cambria Math" panose="02040503050406030204" pitchFamily="18" charset="0"/>
                      </a:rPr>
                      <m:t>.</m:t>
                    </m:r>
                  </m:oMath>
                </a14:m>
                <a:endParaRPr lang="en-GB" b="0" dirty="0"/>
              </a:p>
              <a:p>
                <a:pPr marL="0" indent="0">
                  <a:buNone/>
                </a:pPr>
                <a:r>
                  <a:rPr lang="en-GB" b="1" dirty="0">
                    <a:solidFill>
                      <a:srgbClr val="00B050"/>
                    </a:solidFill>
                  </a:rPr>
                  <a:t>Padding</a:t>
                </a:r>
                <a:r>
                  <a:rPr lang="en-GB" dirty="0"/>
                  <a:t> artificially increases the size of the original image </a:t>
                </a:r>
                <a14:m>
                  <m:oMath xmlns:m="http://schemas.openxmlformats.org/officeDocument/2006/math">
                    <m:r>
                      <a:rPr lang="en-GB" i="1" dirty="0" smtClean="0">
                        <a:latin typeface="Cambria Math" panose="02040503050406030204" pitchFamily="18" charset="0"/>
                      </a:rPr>
                      <m:t>𝑋</m:t>
                    </m:r>
                  </m:oMath>
                </a14:m>
                <a:r>
                  <a:rPr lang="en-GB" dirty="0"/>
                  <a:t>, so that the convolution produces an image </a:t>
                </a:r>
                <a14:m>
                  <m:oMath xmlns:m="http://schemas.openxmlformats.org/officeDocument/2006/math">
                    <m:r>
                      <a:rPr lang="en-GB" i="1" dirty="0" smtClean="0">
                        <a:latin typeface="Cambria Math" panose="02040503050406030204" pitchFamily="18" charset="0"/>
                      </a:rPr>
                      <m:t>𝑌</m:t>
                    </m:r>
                  </m:oMath>
                </a14:m>
                <a:r>
                  <a:rPr lang="en-GB" dirty="0"/>
                  <a:t> matching the size of </a:t>
                </a:r>
                <a14:m>
                  <m:oMath xmlns:m="http://schemas.openxmlformats.org/officeDocument/2006/math">
                    <m:r>
                      <a:rPr lang="en-GB" i="1" dirty="0" smtClean="0">
                        <a:latin typeface="Cambria Math" panose="02040503050406030204" pitchFamily="18" charset="0"/>
                      </a:rPr>
                      <m:t>𝑋</m:t>
                    </m:r>
                  </m:oMath>
                </a14:m>
                <a:r>
                  <a:rPr lang="en-GB" dirty="0"/>
                  <a:t>.</a:t>
                </a:r>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36A5486D-D27A-2E00-6363-68292893EFF8}"/>
              </a:ext>
            </a:extLst>
          </p:cNvPr>
          <p:cNvSpPr>
            <a:spLocks noGrp="1"/>
          </p:cNvSpPr>
          <p:nvPr>
            <p:ph sz="half" idx="2"/>
          </p:nvPr>
        </p:nvSpPr>
        <p:spPr>
          <a:xfrm>
            <a:off x="6172200" y="1825625"/>
            <a:ext cx="5181600" cy="5032374"/>
          </a:xfrm>
        </p:spPr>
        <p:txBody>
          <a:bodyPr>
            <a:normAutofit/>
          </a:bodyPr>
          <a:lstStyle/>
          <a:p>
            <a:pPr marL="0" indent="0">
              <a:buNone/>
            </a:pPr>
            <a:r>
              <a:rPr lang="en-GB" dirty="0"/>
              <a:t>Three possible patterns for padding exist:</a:t>
            </a:r>
          </a:p>
          <a:p>
            <a:r>
              <a:rPr lang="en-GB" dirty="0"/>
              <a:t>Valid/Same padding,</a:t>
            </a:r>
          </a:p>
          <a:p>
            <a:r>
              <a:rPr lang="en-GB" dirty="0"/>
              <a:t>Zero padding,</a:t>
            </a:r>
          </a:p>
          <a:p>
            <a:r>
              <a:rPr lang="en-GB" dirty="0"/>
              <a:t>Other types of padding…</a:t>
            </a:r>
          </a:p>
          <a:p>
            <a:pPr marL="0" indent="0">
              <a:buNone/>
            </a:pPr>
            <a:r>
              <a:rPr lang="en-GB" dirty="0"/>
              <a:t>This is typically be used to maintain the spatial dimensions of the input image and prevent the spatial dimensions of the output from getting too small.</a:t>
            </a:r>
            <a:endParaRPr lang="en-SG" dirty="0"/>
          </a:p>
          <a:p>
            <a:endParaRPr lang="en-SG" dirty="0"/>
          </a:p>
        </p:txBody>
      </p:sp>
    </p:spTree>
    <p:extLst>
      <p:ext uri="{BB962C8B-B14F-4D97-AF65-F5344CB8AC3E}">
        <p14:creationId xmlns:p14="http://schemas.microsoft.com/office/powerpoint/2010/main" val="1927715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199" y="1825625"/>
            <a:ext cx="10853615" cy="4351338"/>
          </a:xfrm>
        </p:spPr>
        <p:txBody>
          <a:bodyPr>
            <a:normAutofit/>
          </a:bodyPr>
          <a:lstStyle/>
          <a:p>
            <a:pPr marL="0" indent="0">
              <a:buNone/>
            </a:pPr>
            <a:r>
              <a:rPr lang="en-GB" b="1" dirty="0"/>
              <a:t>Valid padding: </a:t>
            </a:r>
            <a:r>
              <a:rPr lang="en-GB" dirty="0"/>
              <a:t>default configuration, no padding is applied to the input data. The convolution operation is only performed only on the valid parts of the input and the output size is then smaller than the input size. </a:t>
            </a:r>
            <a:endParaRPr lang="en-SG" dirty="0"/>
          </a:p>
        </p:txBody>
      </p:sp>
      <p:graphicFrame>
        <p:nvGraphicFramePr>
          <p:cNvPr id="5" name="Table 4">
            <a:extLst>
              <a:ext uri="{FF2B5EF4-FFF2-40B4-BE49-F238E27FC236}">
                <a16:creationId xmlns:a16="http://schemas.microsoft.com/office/drawing/2014/main" id="{E3CF4D12-DE2F-EE41-3923-4F35CB8545CF}"/>
              </a:ext>
            </a:extLst>
          </p:cNvPr>
          <p:cNvGraphicFramePr>
            <a:graphicFrameLocks noGrp="1"/>
          </p:cNvGraphicFramePr>
          <p:nvPr>
            <p:extLst>
              <p:ext uri="{D42A27DB-BD31-4B8C-83A1-F6EECF244321}">
                <p14:modId xmlns:p14="http://schemas.microsoft.com/office/powerpoint/2010/main" val="305249334"/>
              </p:ext>
            </p:extLst>
          </p:nvPr>
        </p:nvGraphicFramePr>
        <p:xfrm>
          <a:off x="4884615"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B84C10-47EF-B179-1B90-48C40B8FE525}"/>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6" name="TextBox 5">
                <a:extLst>
                  <a:ext uri="{FF2B5EF4-FFF2-40B4-BE49-F238E27FC236}">
                    <a16:creationId xmlns:a16="http://schemas.microsoft.com/office/drawing/2014/main" id="{1DB84C10-47EF-B179-1B90-48C40B8FE525}"/>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22F582-A710-C0B1-5C69-FB960FF852BB}"/>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3" name="TextBox 12">
                <a:extLst>
                  <a:ext uri="{FF2B5EF4-FFF2-40B4-BE49-F238E27FC236}">
                    <a16:creationId xmlns:a16="http://schemas.microsoft.com/office/drawing/2014/main" id="{6C22F582-A710-C0B1-5C69-FB960FF852BB}"/>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AF0BE7-4335-96E1-874D-DC1B2593552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4" name="TextBox 13">
                <a:extLst>
                  <a:ext uri="{FF2B5EF4-FFF2-40B4-BE49-F238E27FC236}">
                    <a16:creationId xmlns:a16="http://schemas.microsoft.com/office/drawing/2014/main" id="{39AF0BE7-4335-96E1-874D-DC1B2593552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7" name="Table 16">
            <a:extLst>
              <a:ext uri="{FF2B5EF4-FFF2-40B4-BE49-F238E27FC236}">
                <a16:creationId xmlns:a16="http://schemas.microsoft.com/office/drawing/2014/main" id="{0CF8CDF4-66EB-E1F6-939C-482B1E5CA9D0}"/>
              </a:ext>
            </a:extLst>
          </p:cNvPr>
          <p:cNvGraphicFramePr>
            <a:graphicFrameLocks noGrp="1"/>
          </p:cNvGraphicFramePr>
          <p:nvPr>
            <p:extLst>
              <p:ext uri="{D42A27DB-BD31-4B8C-83A1-F6EECF244321}">
                <p14:modId xmlns:p14="http://schemas.microsoft.com/office/powerpoint/2010/main" val="3579067279"/>
              </p:ext>
            </p:extLst>
          </p:nvPr>
        </p:nvGraphicFramePr>
        <p:xfrm>
          <a:off x="1086829" y="400129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17">
            <a:extLst>
              <a:ext uri="{FF2B5EF4-FFF2-40B4-BE49-F238E27FC236}">
                <a16:creationId xmlns:a16="http://schemas.microsoft.com/office/drawing/2014/main" id="{74CC86D1-B72F-3F66-2708-76ACC45DECE2}"/>
              </a:ext>
            </a:extLst>
          </p:cNvPr>
          <p:cNvGraphicFramePr>
            <a:graphicFrameLocks noGrp="1"/>
          </p:cNvGraphicFramePr>
          <p:nvPr>
            <p:extLst>
              <p:ext uri="{D42A27DB-BD31-4B8C-83A1-F6EECF244321}">
                <p14:modId xmlns:p14="http://schemas.microsoft.com/office/powerpoint/2010/main" val="3460508042"/>
              </p:ext>
            </p:extLst>
          </p:nvPr>
        </p:nvGraphicFramePr>
        <p:xfrm>
          <a:off x="9459060"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9FD5DB-0DB9-4B05-05E9-37C5E0563706}"/>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20" name="TextBox 19">
                <a:extLst>
                  <a:ext uri="{FF2B5EF4-FFF2-40B4-BE49-F238E27FC236}">
                    <a16:creationId xmlns:a16="http://schemas.microsoft.com/office/drawing/2014/main" id="{B79FD5DB-0DB9-4B05-05E9-37C5E0563706}"/>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22" name="Straight Arrow Connector 21">
            <a:extLst>
              <a:ext uri="{FF2B5EF4-FFF2-40B4-BE49-F238E27FC236}">
                <a16:creationId xmlns:a16="http://schemas.microsoft.com/office/drawing/2014/main" id="{0E0DEB67-8D31-7DD8-36BF-275779635BB5}"/>
              </a:ext>
            </a:extLst>
          </p:cNvPr>
          <p:cNvCxnSpPr/>
          <p:nvPr/>
        </p:nvCxnSpPr>
        <p:spPr>
          <a:xfrm>
            <a:off x="6227387" y="4549018"/>
            <a:ext cx="3072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78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Same padding: </a:t>
                </a:r>
                <a:r>
                  <a:rPr lang="en-GB" dirty="0"/>
                  <a:t>The number of zeros added (i.e. </a:t>
                </a:r>
                <a:r>
                  <a:rPr lang="en-GB" b="1" dirty="0"/>
                  <a:t>padding size </a:t>
                </a:r>
                <a14:m>
                  <m:oMath xmlns:m="http://schemas.openxmlformats.org/officeDocument/2006/math">
                    <m:r>
                      <a:rPr lang="en-GB" b="1" i="1" dirty="0" smtClean="0">
                        <a:latin typeface="Cambria Math" panose="02040503050406030204" pitchFamily="18" charset="0"/>
                      </a:rPr>
                      <m:t>𝒑</m:t>
                    </m:r>
                  </m:oMath>
                </a14:m>
                <a:r>
                  <a:rPr lang="en-GB" dirty="0"/>
                  <a:t>) is defined so that the image </a:t>
                </a:r>
                <a14:m>
                  <m:oMath xmlns:m="http://schemas.openxmlformats.org/officeDocument/2006/math">
                    <m:r>
                      <a:rPr lang="en-GB" i="1" dirty="0" smtClean="0">
                        <a:latin typeface="Cambria Math" panose="02040503050406030204" pitchFamily="18" charset="0"/>
                      </a:rPr>
                      <m:t>𝑌</m:t>
                    </m:r>
                  </m:oMath>
                </a14:m>
                <a:r>
                  <a:rPr lang="en-GB" dirty="0"/>
                  <a:t> has the same size as image </a:t>
                </a:r>
                <a14:m>
                  <m:oMath xmlns:m="http://schemas.openxmlformats.org/officeDocument/2006/math">
                    <m:r>
                      <a:rPr lang="en-GB" i="1" dirty="0" smtClean="0">
                        <a:latin typeface="Cambria Math" panose="02040503050406030204" pitchFamily="18" charset="0"/>
                      </a:rPr>
                      <m:t>𝑋</m:t>
                    </m:r>
                  </m:oMath>
                </a14:m>
                <a:r>
                  <a:rPr lang="en-GB" dirty="0"/>
                  <a:t>.</a:t>
                </a:r>
              </a:p>
              <a:p>
                <a:pPr marL="0" indent="0">
                  <a:buNone/>
                </a:pPr>
                <a:r>
                  <a:rPr lang="en-GB" b="1" dirty="0"/>
                  <a:t>Zero padding:</a:t>
                </a:r>
                <a:r>
                  <a:rPr lang="en-GB" dirty="0"/>
                  <a:t> added pixels can simply be set to have the value 0.</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825082465"/>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extLst>
              <p:ext uri="{D42A27DB-BD31-4B8C-83A1-F6EECF244321}">
                <p14:modId xmlns:p14="http://schemas.microsoft.com/office/powerpoint/2010/main" val="1206099758"/>
              </p:ext>
            </p:extLst>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1089540074"/>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91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200" y="1825624"/>
                <a:ext cx="10515600" cy="5032375"/>
              </a:xfrm>
            </p:spPr>
            <p:txBody>
              <a:bodyPr>
                <a:normAutofit/>
              </a:bodyPr>
              <a:lstStyle/>
              <a:p>
                <a:pPr marL="0" indent="0">
                  <a:buNone/>
                </a:pPr>
                <a:r>
                  <a:rPr lang="en-GB" b="1" dirty="0"/>
                  <a:t>When using a padding with size </a:t>
                </a:r>
                <a14:m>
                  <m:oMath xmlns:m="http://schemas.openxmlformats.org/officeDocument/2006/math">
                    <m:r>
                      <a:rPr lang="en-GB" b="1" i="1" dirty="0" smtClean="0">
                        <a:latin typeface="Cambria Math" panose="02040503050406030204" pitchFamily="18" charset="0"/>
                      </a:rPr>
                      <m:t>𝒑</m:t>
                    </m:r>
                  </m:oMath>
                </a14:m>
                <a:r>
                  <a:rPr lang="en-GB" dirty="0"/>
                  <a:t>, 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b="1" i="1">
                        <a:latin typeface="Cambria Math" panose="02040503050406030204" pitchFamily="18" charset="0"/>
                      </a:rPr>
                      <m:t> </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endParaRPr lang="en-GB" dirty="0"/>
              </a:p>
              <a:p>
                <a:pPr marL="0" indent="0">
                  <a:buNone/>
                </a:pPr>
                <a:r>
                  <a:rPr lang="en-GB" b="1" dirty="0"/>
                  <a:t>Same padding: </a:t>
                </a:r>
                <a:r>
                  <a:rPr lang="en-GB" dirty="0"/>
                  <a:t>to ensure the image </a:t>
                </a:r>
                <a14:m>
                  <m:oMath xmlns:m="http://schemas.openxmlformats.org/officeDocument/2006/math">
                    <m:r>
                      <a:rPr lang="en-GB" i="1" dirty="0" smtClean="0">
                        <a:latin typeface="Cambria Math" panose="02040503050406030204" pitchFamily="18" charset="0"/>
                      </a:rPr>
                      <m:t>𝑌</m:t>
                    </m:r>
                  </m:oMath>
                </a14:m>
                <a:r>
                  <a:rPr lang="en-GB" dirty="0"/>
                  <a:t> has the same dimension as </a:t>
                </a:r>
                <a14:m>
                  <m:oMath xmlns:m="http://schemas.openxmlformats.org/officeDocument/2006/math">
                    <m:r>
                      <a:rPr lang="en-GB" i="1" dirty="0" smtClean="0">
                        <a:latin typeface="Cambria Math" panose="02040503050406030204" pitchFamily="18" charset="0"/>
                      </a:rPr>
                      <m:t>𝑋</m:t>
                    </m:r>
                  </m:oMath>
                </a14:m>
                <a:r>
                  <a:rPr lang="en-GB" dirty="0"/>
                  <a:t>, we need to use a padding size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oMath>
                </a14:m>
                <a:r>
                  <a:rPr lang="en-GB" dirty="0"/>
                  <a:t>. It is therefore adjusted to the kernel size </a:t>
                </a:r>
                <a14:m>
                  <m:oMath xmlns:m="http://schemas.openxmlformats.org/officeDocument/2006/math">
                    <m:r>
                      <a:rPr lang="en-GB" i="1" dirty="0" smtClean="0">
                        <a:latin typeface="Cambria Math" panose="02040503050406030204" pitchFamily="18" charset="0"/>
                      </a:rPr>
                      <m:t>𝑘</m:t>
                    </m:r>
                  </m:oMath>
                </a14:m>
                <a:r>
                  <a:rPr lang="en-GB" dirty="0"/>
                  <a:t>.</a:t>
                </a:r>
              </a:p>
              <a:p>
                <a:pPr marL="0" indent="0">
                  <a:buNone/>
                </a:pPr>
                <a:r>
                  <a:rPr lang="en-GB" dirty="0"/>
                  <a:t>If we are not interested in </a:t>
                </a:r>
                <a14:m>
                  <m:oMath xmlns:m="http://schemas.openxmlformats.org/officeDocument/2006/math">
                    <m:r>
                      <a:rPr lang="en-GB" i="1" dirty="0" smtClean="0">
                        <a:latin typeface="Cambria Math" panose="02040503050406030204" pitchFamily="18" charset="0"/>
                      </a:rPr>
                      <m:t>𝑌</m:t>
                    </m:r>
                  </m:oMath>
                </a14:m>
                <a:r>
                  <a:rPr lang="en-GB" dirty="0"/>
                  <a:t> having the same size as </a:t>
                </a:r>
                <a14:m>
                  <m:oMath xmlns:m="http://schemas.openxmlformats.org/officeDocument/2006/math">
                    <m:r>
                      <a:rPr lang="en-GB" i="1" dirty="0" smtClean="0">
                        <a:latin typeface="Cambria Math" panose="02040503050406030204" pitchFamily="18" charset="0"/>
                      </a:rPr>
                      <m:t>𝑋</m:t>
                    </m:r>
                  </m:oMath>
                </a14:m>
                <a:r>
                  <a:rPr lang="en-GB" dirty="0"/>
                  <a:t>, we are free to use any padding size.</a:t>
                </a:r>
              </a:p>
              <a:p>
                <a:pPr marL="0" indent="0">
                  <a:buNone/>
                </a:pPr>
                <a:endParaRPr lang="en-GB" dirty="0"/>
              </a:p>
              <a:p>
                <a:pPr marL="0" indent="0">
                  <a:buNone/>
                </a:pPr>
                <a:endParaRPr lang="en-SG" dirty="0"/>
              </a:p>
              <a:p>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22483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grayscale</a:t>
                </a:r>
                <a:r>
                  <a:rPr lang="en-GB" b="1" dirty="0"/>
                  <a:t> image):</a:t>
                </a:r>
              </a:p>
              <a:p>
                <a:r>
                  <a:rPr lang="en-GB" b="1" dirty="0">
                    <a:solidFill>
                      <a:srgbClr val="00B050"/>
                    </a:solidFill>
                  </a:rPr>
                  <a:t>Grayscale</a:t>
                </a:r>
                <a:r>
                  <a:rPr lang="en-GB" dirty="0"/>
                  <a:t> </a:t>
                </a:r>
                <a:r>
                  <a:rPr lang="en-GB" b="1" dirty="0"/>
                  <a:t>images</a:t>
                </a:r>
                <a:r>
                  <a:rPr lang="en-GB" dirty="0"/>
                  <a:t> can be represented as a </a:t>
                </a:r>
                <a:r>
                  <a:rPr lang="en-GB" b="1" dirty="0"/>
                  <a:t>2D</a:t>
                </a:r>
                <a:r>
                  <a:rPr lang="en-GB" dirty="0"/>
                  <a:t> </a:t>
                </a:r>
                <a:r>
                  <a:rPr lang="en-GB" b="1" dirty="0"/>
                  <a:t>matrix </a:t>
                </a:r>
                <a:r>
                  <a:rPr lang="en-GB" dirty="0"/>
                  <a:t>of</a:t>
                </a:r>
                <a:r>
                  <a:rPr lang="en-GB" b="1" dirty="0"/>
                  <a:t> </a:t>
                </a:r>
                <a:r>
                  <a:rPr lang="en-GB" dirty="0"/>
                  <a:t>shape </a:t>
                </a:r>
                <a14:m>
                  <m:oMath xmlns:m="http://schemas.openxmlformats.org/officeDocument/2006/math">
                    <m:r>
                      <a:rPr lang="en-GB" i="1" dirty="0" smtClean="0">
                        <a:latin typeface="Cambria Math" panose="02040503050406030204" pitchFamily="18" charset="0"/>
                      </a:rPr>
                      <m:t>h𝑒𝑖𝑔h𝑡</m:t>
                    </m:r>
                    <m:r>
                      <a:rPr lang="en-GB" b="0" i="1" dirty="0" smtClean="0">
                        <a:latin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𝑤𝑖𝑑𝑡h</m:t>
                    </m:r>
                  </m:oMath>
                </a14:m>
                <a:r>
                  <a:rPr lang="en-GB" dirty="0"/>
                  <a:t>,  where each element is an 8-bit integer.</a:t>
                </a:r>
                <a:endParaRPr lang="en-GB" b="1" dirty="0"/>
              </a:p>
              <a:p>
                <a:r>
                  <a:rPr lang="en-GB" dirty="0"/>
                  <a:t>Each </a:t>
                </a:r>
                <a:r>
                  <a:rPr lang="en-GB" b="1" dirty="0"/>
                  <a:t>element</a:t>
                </a:r>
                <a:r>
                  <a:rPr lang="en-GB" dirty="0"/>
                  <a:t> of the matrix represents the </a:t>
                </a:r>
                <a:r>
                  <a:rPr lang="en-GB" b="1" dirty="0"/>
                  <a:t>intensity</a:t>
                </a:r>
                <a:r>
                  <a:rPr lang="en-GB" dirty="0"/>
                  <a:t> </a:t>
                </a:r>
                <a:r>
                  <a:rPr lang="en-GB" b="1" dirty="0"/>
                  <a:t>of</a:t>
                </a:r>
                <a:r>
                  <a:rPr lang="en-GB" dirty="0"/>
                  <a:t> </a:t>
                </a:r>
                <a:r>
                  <a:rPr lang="en-GB" b="1" dirty="0"/>
                  <a:t>light</a:t>
                </a:r>
                <a:r>
                  <a:rPr lang="en-GB" dirty="0"/>
                  <a:t> at that pixel.</a:t>
                </a:r>
              </a:p>
              <a:p>
                <a:r>
                  <a:rPr lang="en-GB" dirty="0"/>
                  <a:t>The intensity of light can be represented as a single number between 0 and 255, where </a:t>
                </a:r>
                <a:r>
                  <a:rPr lang="en-GB" b="1" dirty="0"/>
                  <a:t>0</a:t>
                </a:r>
                <a:r>
                  <a:rPr lang="en-GB" dirty="0"/>
                  <a:t> represents no light (</a:t>
                </a:r>
                <a:r>
                  <a:rPr lang="en-GB" b="1" dirty="0"/>
                  <a:t>black</a:t>
                </a:r>
                <a:r>
                  <a:rPr lang="en-GB" dirty="0"/>
                  <a:t>) and </a:t>
                </a:r>
                <a:r>
                  <a:rPr lang="en-GB" b="1" dirty="0"/>
                  <a:t>255</a:t>
                </a:r>
                <a:r>
                  <a:rPr lang="en-GB" dirty="0"/>
                  <a:t> represents maximum intensity (</a:t>
                </a:r>
                <a:r>
                  <a:rPr lang="en-GB" b="1" dirty="0"/>
                  <a:t>white</a:t>
                </a:r>
                <a:r>
                  <a:rPr lang="en-GB" dirty="0"/>
                  <a:t>).</a:t>
                </a:r>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2422"/>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177426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Interpolation padding:</a:t>
                </a:r>
                <a:r>
                  <a:rPr lang="en-GB" dirty="0"/>
                  <a:t> instead of zeros, added pixels have the value of the closest pixel. Can also “zoom in” the original image and resize it to the expected number of pixels we want for image </a:t>
                </a:r>
                <a14:m>
                  <m:oMath xmlns:m="http://schemas.openxmlformats.org/officeDocument/2006/math">
                    <m:r>
                      <a:rPr lang="en-GB" i="1" dirty="0" smtClean="0">
                        <a:latin typeface="Cambria Math" panose="02040503050406030204" pitchFamily="18" charset="0"/>
                      </a:rPr>
                      <m:t>𝑋</m:t>
                    </m:r>
                  </m:oMath>
                </a14:m>
                <a:r>
                  <a:rPr lang="en-GB" dirty="0"/>
                  <a:t> after padding.</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r="-522"/>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170806879"/>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882259528"/>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18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5"/>
            <a:ext cx="3416559" cy="4351338"/>
          </a:xfrm>
        </p:spPr>
        <p:txBody>
          <a:bodyPr/>
          <a:lstStyle/>
          <a:p>
            <a:pPr marL="0" indent="0">
              <a:buNone/>
            </a:pPr>
            <a:r>
              <a:rPr lang="en-GB" dirty="0"/>
              <a:t>Padding is simply implemented using the pad() functions, </a:t>
            </a:r>
          </a:p>
          <a:p>
            <a:pPr marL="0" indent="0">
              <a:buNone/>
            </a:pPr>
            <a:r>
              <a:rPr lang="en-GB" dirty="0"/>
              <a:t>It adds a layer of zeroes to the matrix image, of size padding on top, bottom, right and left side of the image matrix.</a:t>
            </a:r>
            <a:endParaRPr lang="en-SG" dirty="0"/>
          </a:p>
        </p:txBody>
      </p:sp>
      <p:pic>
        <p:nvPicPr>
          <p:cNvPr id="5" name="Picture 4">
            <a:extLst>
              <a:ext uri="{FF2B5EF4-FFF2-40B4-BE49-F238E27FC236}">
                <a16:creationId xmlns:a16="http://schemas.microsoft.com/office/drawing/2014/main" id="{DF091DF8-6090-AD55-9331-9BA5245994EC}"/>
              </a:ext>
            </a:extLst>
          </p:cNvPr>
          <p:cNvPicPr>
            <a:picLocks noChangeAspect="1"/>
          </p:cNvPicPr>
          <p:nvPr/>
        </p:nvPicPr>
        <p:blipFill>
          <a:blip r:embed="rId2"/>
          <a:stretch>
            <a:fillRect/>
          </a:stretch>
        </p:blipFill>
        <p:spPr>
          <a:xfrm>
            <a:off x="4767438" y="1820459"/>
            <a:ext cx="7249537" cy="4115374"/>
          </a:xfrm>
          <a:prstGeom prst="rect">
            <a:avLst/>
          </a:prstGeom>
        </p:spPr>
      </p:pic>
      <p:sp>
        <p:nvSpPr>
          <p:cNvPr id="8" name="Rectangle 7">
            <a:extLst>
              <a:ext uri="{FF2B5EF4-FFF2-40B4-BE49-F238E27FC236}">
                <a16:creationId xmlns:a16="http://schemas.microsoft.com/office/drawing/2014/main" id="{D3B8CDB3-F945-E770-8D74-B1FCD3CD36DB}"/>
              </a:ext>
            </a:extLst>
          </p:cNvPr>
          <p:cNvSpPr/>
          <p:nvPr/>
        </p:nvSpPr>
        <p:spPr>
          <a:xfrm>
            <a:off x="4861249" y="3429000"/>
            <a:ext cx="7155726" cy="5831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22960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4"/>
                <a:ext cx="3960446" cy="5032375"/>
              </a:xfrm>
            </p:spPr>
            <p:txBody>
              <a:bodyPr>
                <a:normAutofit/>
              </a:bodyPr>
              <a:lstStyle/>
              <a:p>
                <a:r>
                  <a:rPr lang="en-GB" dirty="0"/>
                  <a:t>When using no padding, the resulting image is downsized.</a:t>
                </a:r>
              </a:p>
              <a:p>
                <a:r>
                  <a:rPr lang="en-GB" dirty="0"/>
                  <a:t>When using same padding, i.e.</a:t>
                </a:r>
              </a:p>
              <a:p>
                <a:pPr marL="0" indent="0">
                  <a:buNone/>
                </a:pPr>
                <a:r>
                  <a:rPr lang="en-GB" dirty="0"/>
                  <a:t>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r>
                      <a:rPr lang="en-GB" b="0" i="0"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5−1</m:t>
                        </m:r>
                      </m:num>
                      <m:den>
                        <m:r>
                          <a:rPr lang="en-GB" b="0" i="0" dirty="0" smtClean="0">
                            <a:latin typeface="Cambria Math" panose="02040503050406030204" pitchFamily="18" charset="0"/>
                          </a:rPr>
                          <m:t>2</m:t>
                        </m:r>
                      </m:den>
                    </m:f>
                    <m:r>
                      <a:rPr lang="en-GB" b="0" i="0" dirty="0" smtClean="0">
                        <a:latin typeface="Cambria Math" panose="02040503050406030204" pitchFamily="18" charset="0"/>
                      </a:rPr>
                      <m:t>=2</m:t>
                    </m:r>
                  </m:oMath>
                </a14:m>
                <a:r>
                  <a:rPr lang="en-SG" dirty="0"/>
                  <a:t>,</a:t>
                </a:r>
              </a:p>
              <a:p>
                <a:pPr marL="0" indent="0">
                  <a:buNone/>
                </a:pPr>
                <a:r>
                  <a:rPr lang="en-SG" dirty="0"/>
                  <a:t>the resulting image has the same size as the original one.</a:t>
                </a:r>
              </a:p>
            </p:txBody>
          </p:sp>
        </mc:Choice>
        <mc:Fallback xmlns="">
          <p:sp>
            <p:nvSpPr>
              <p:cNvPr id="6" name="Content Placeholder 5">
                <a:extLst>
                  <a:ext uri="{FF2B5EF4-FFF2-40B4-BE49-F238E27FC236}">
                    <a16:creationId xmlns:a16="http://schemas.microsoft.com/office/drawing/2014/main" id="{7467E9C2-B097-F5B9-97EE-A6F2BD179B1D}"/>
                  </a:ext>
                </a:extLst>
              </p:cNvPr>
              <p:cNvSpPr>
                <a:spLocks noGrp="1" noRot="1" noChangeAspect="1" noMove="1" noResize="1" noEditPoints="1" noAdjustHandles="1" noChangeArrowheads="1" noChangeShapeType="1" noTextEdit="1"/>
              </p:cNvSpPr>
              <p:nvPr>
                <p:ph sz="half" idx="1"/>
              </p:nvPr>
            </p:nvSpPr>
            <p:spPr>
              <a:xfrm>
                <a:off x="838200" y="1825624"/>
                <a:ext cx="3960446" cy="5032375"/>
              </a:xfrm>
              <a:blipFill>
                <a:blip r:embed="rId2"/>
                <a:stretch>
                  <a:fillRect l="-3236" t="-1937" r="-4160"/>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D7E8E8D-2644-EC1F-849A-C9D7FFB75E85}"/>
              </a:ext>
            </a:extLst>
          </p:cNvPr>
          <p:cNvPicPr>
            <a:picLocks noChangeAspect="1"/>
          </p:cNvPicPr>
          <p:nvPr/>
        </p:nvPicPr>
        <p:blipFill>
          <a:blip r:embed="rId3"/>
          <a:stretch>
            <a:fillRect/>
          </a:stretch>
        </p:blipFill>
        <p:spPr>
          <a:xfrm>
            <a:off x="5479180" y="1530220"/>
            <a:ext cx="6712819" cy="5327780"/>
          </a:xfrm>
          <a:prstGeom prst="rect">
            <a:avLst/>
          </a:prstGeom>
        </p:spPr>
      </p:pic>
    </p:spTree>
    <p:extLst>
      <p:ext uri="{BB962C8B-B14F-4D97-AF65-F5344CB8AC3E}">
        <p14:creationId xmlns:p14="http://schemas.microsoft.com/office/powerpoint/2010/main" val="1225659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stride</a:t>
                </a:r>
                <a:r>
                  <a:rPr lang="en-GB" b="1" dirty="0"/>
                  <a:t> in convolution):</a:t>
                </a:r>
              </a:p>
              <a:p>
                <a:pPr marL="0" indent="0">
                  <a:buNone/>
                </a:pPr>
                <a:r>
                  <a:rPr lang="en-GB" dirty="0"/>
                  <a:t>The purpose of </a:t>
                </a:r>
                <a:r>
                  <a:rPr lang="en-GB" b="1" dirty="0"/>
                  <a:t>stride</a:t>
                </a:r>
                <a:r>
                  <a:rPr lang="en-GB" dirty="0"/>
                  <a:t> in convolution is to control the movement or step size of the convolution filter as it slides over the input image.</a:t>
                </a:r>
              </a:p>
              <a:p>
                <a:pPr marL="0" indent="0">
                  <a:buNone/>
                </a:pPr>
                <a:r>
                  <a:rPr lang="en-GB" dirty="0"/>
                  <a:t>A larger stride results in a smaller output feature map, while a smaller stride results in a larger output feature map.</a:t>
                </a:r>
              </a:p>
              <a:p>
                <a:pPr marL="0" indent="0">
                  <a:buNone/>
                </a:pPr>
                <a:r>
                  <a:rPr lang="en-GB" dirty="0"/>
                  <a:t>Stride can also be used to reduce the spatial dimensions of the feature map, which can help to reduce the number of parameters and computation in the network.</a:t>
                </a:r>
              </a:p>
              <a:p>
                <a:pPr marL="0" indent="0">
                  <a:buNone/>
                </a:pPr>
                <a:r>
                  <a:rPr lang="en-GB" b="1" dirty="0"/>
                  <a:t>Note: </a:t>
                </a:r>
                <a:r>
                  <a:rPr lang="en-GB" dirty="0"/>
                  <a:t>Using a stride with a size </a:t>
                </a:r>
                <a14:m>
                  <m:oMath xmlns:m="http://schemas.openxmlformats.org/officeDocument/2006/math">
                    <m:r>
                      <a:rPr lang="en-GB" i="1" dirty="0" smtClean="0">
                        <a:latin typeface="Cambria Math" panose="02040503050406030204" pitchFamily="18" charset="0"/>
                      </a:rPr>
                      <m:t>𝑠</m:t>
                    </m:r>
                  </m:oMath>
                </a14:m>
                <a:r>
                  <a:rPr lang="en-GB" dirty="0"/>
                  <a:t> that is not 1, will drastically reduce the size of the output image, so beware!</a:t>
                </a:r>
                <a:endParaRPr lang="en-SG"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90"/>
                </a:stretch>
              </a:blipFill>
            </p:spPr>
            <p:txBody>
              <a:bodyPr/>
              <a:lstStyle/>
              <a:p>
                <a:r>
                  <a:rPr lang="en-SG">
                    <a:noFill/>
                  </a:rPr>
                  <a:t> </a:t>
                </a:r>
              </a:p>
            </p:txBody>
          </p:sp>
        </mc:Fallback>
      </mc:AlternateContent>
    </p:spTree>
    <p:extLst>
      <p:ext uri="{BB962C8B-B14F-4D97-AF65-F5344CB8AC3E}">
        <p14:creationId xmlns:p14="http://schemas.microsoft.com/office/powerpoint/2010/main" val="118761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4AEDCABB-CD97-5965-08EF-FF9C4896A51E}"/>
                  </a:ext>
                </a:extLst>
              </p:cNvPr>
              <p:cNvSpPr>
                <a:spLocks noGrp="1"/>
              </p:cNvSpPr>
              <p:nvPr>
                <p:ph idx="1"/>
              </p:nvPr>
            </p:nvSpPr>
            <p:spPr/>
            <p:txBody>
              <a:bodyPr/>
              <a:lstStyle/>
              <a:p>
                <a:pPr marL="0" indent="0">
                  <a:buNone/>
                </a:pPr>
                <a:r>
                  <a:rPr lang="en-GB" dirty="0"/>
                  <a:t>Below, we demonstrate what a stride of size </a:t>
                </a:r>
                <a14:m>
                  <m:oMath xmlns:m="http://schemas.openxmlformats.org/officeDocument/2006/math">
                    <m:r>
                      <a:rPr lang="en-GB" i="1" dirty="0">
                        <a:latin typeface="Cambria Math" panose="02040503050406030204" pitchFamily="18" charset="0"/>
                      </a:rPr>
                      <m:t>𝑠</m:t>
                    </m:r>
                    <m:r>
                      <a:rPr lang="en-GB" i="1" dirty="0">
                        <a:latin typeface="Cambria Math" panose="02040503050406030204" pitchFamily="18" charset="0"/>
                      </a:rPr>
                      <m:t> = 2 </m:t>
                    </m:r>
                  </m:oMath>
                </a14:m>
                <a:r>
                  <a:rPr lang="en-GB" dirty="0"/>
                  <a:t>does (no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15" name="Content Placeholder 14">
                <a:extLst>
                  <a:ext uri="{FF2B5EF4-FFF2-40B4-BE49-F238E27FC236}">
                    <a16:creationId xmlns:a16="http://schemas.microsoft.com/office/drawing/2014/main" id="{4AEDCABB-CD97-5965-08EF-FF9C4896A51E}"/>
                  </a:ext>
                </a:extLst>
              </p:cNvPr>
              <p:cNvSpPr>
                <a:spLocks noGrp="1" noRot="1" noChangeAspect="1" noMove="1" noResize="1" noEditPoints="1" noAdjustHandles="1" noChangeArrowheads="1" noChangeShapeType="1" noTextEdit="1"/>
              </p:cNvSpPr>
              <p:nvPr>
                <p:ph idx="1"/>
              </p:nvPr>
            </p:nvSpPr>
            <p:spPr>
              <a:blipFill>
                <a:blip r:embed="rId2"/>
                <a:stretch>
                  <a:fillRect l="-1217" t="-2241" r="-754"/>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1375182049"/>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1803524285"/>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p:spTree>
    <p:extLst>
      <p:ext uri="{BB962C8B-B14F-4D97-AF65-F5344CB8AC3E}">
        <p14:creationId xmlns:p14="http://schemas.microsoft.com/office/powerpoint/2010/main" val="3704589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64546507"/>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258080140"/>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1"/>
                          </a:solidFill>
                        </a:rPr>
                        <a:t>…</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E390C78E-0EBB-A564-E085-2D1F4D50018A}"/>
                  </a:ext>
                </a:extLst>
              </p:cNvPr>
              <p:cNvSpPr>
                <a:spLocks noGrp="1"/>
              </p:cNvSpPr>
              <p:nvPr>
                <p:ph idx="1"/>
              </p:nvPr>
            </p:nvSpPr>
            <p:spPr>
              <a:xfrm>
                <a:off x="838200" y="1825625"/>
                <a:ext cx="10515600" cy="4351338"/>
              </a:xfrm>
            </p:spPr>
            <p:txBody>
              <a:bodyPr/>
              <a:lstStyle/>
              <a:p>
                <a:pPr marL="0" indent="0">
                  <a:buNone/>
                </a:pPr>
                <a:r>
                  <a:rPr lang="en-GB" dirty="0"/>
                  <a:t>Below, we demonstrate what a stride of size </a:t>
                </a:r>
                <a14:m>
                  <m:oMath xmlns:m="http://schemas.openxmlformats.org/officeDocument/2006/math">
                    <m:r>
                      <a:rPr lang="en-GB" i="1" dirty="0" smtClean="0">
                        <a:latin typeface="Cambria Math" panose="02040503050406030204" pitchFamily="18" charset="0"/>
                      </a:rPr>
                      <m:t>𝑠</m:t>
                    </m:r>
                    <m:r>
                      <a:rPr lang="en-GB" i="1" dirty="0" smtClean="0">
                        <a:latin typeface="Cambria Math" panose="02040503050406030204" pitchFamily="18" charset="0"/>
                      </a:rPr>
                      <m:t> = 2 </m:t>
                    </m:r>
                  </m:oMath>
                </a14:m>
                <a:r>
                  <a:rPr lang="en-GB" dirty="0"/>
                  <a:t>does (no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3" name="Content Placeholder 14">
                <a:extLst>
                  <a:ext uri="{FF2B5EF4-FFF2-40B4-BE49-F238E27FC236}">
                    <a16:creationId xmlns:a16="http://schemas.microsoft.com/office/drawing/2014/main" id="{E390C78E-0EBB-A564-E085-2D1F4D50018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r="-754"/>
                </a:stretch>
              </a:blipFill>
            </p:spPr>
            <p:txBody>
              <a:bodyPr/>
              <a:lstStyle/>
              <a:p>
                <a:r>
                  <a:rPr lang="en-SG">
                    <a:noFill/>
                  </a:rPr>
                  <a:t> </a:t>
                </a:r>
              </a:p>
            </p:txBody>
          </p:sp>
        </mc:Fallback>
      </mc:AlternateContent>
    </p:spTree>
    <p:extLst>
      <p:ext uri="{BB962C8B-B14F-4D97-AF65-F5344CB8AC3E}">
        <p14:creationId xmlns:p14="http://schemas.microsoft.com/office/powerpoint/2010/main" val="3758881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sp>
        <p:nvSpPr>
          <p:cNvPr id="6" name="Content Placeholder 5">
            <a:extLst>
              <a:ext uri="{FF2B5EF4-FFF2-40B4-BE49-F238E27FC236}">
                <a16:creationId xmlns:a16="http://schemas.microsoft.com/office/drawing/2014/main" id="{FD6212AA-6432-0630-F85C-EF8C46DBB1FB}"/>
              </a:ext>
            </a:extLst>
          </p:cNvPr>
          <p:cNvSpPr>
            <a:spLocks noGrp="1"/>
          </p:cNvSpPr>
          <p:nvPr>
            <p:ph sz="half" idx="1"/>
          </p:nvPr>
        </p:nvSpPr>
        <p:spPr>
          <a:xfrm>
            <a:off x="838200" y="1825624"/>
            <a:ext cx="3960446" cy="5032375"/>
          </a:xfrm>
        </p:spPr>
        <p:txBody>
          <a:bodyPr>
            <a:normAutofit/>
          </a:bodyPr>
          <a:lstStyle/>
          <a:p>
            <a:r>
              <a:rPr lang="en-GB" dirty="0"/>
              <a:t>Stride is easily implemented by using a slicing in the result of the correlation.</a:t>
            </a:r>
          </a:p>
          <a:p>
            <a:r>
              <a:rPr lang="en-GB" dirty="0"/>
              <a:t>This is not the most optimized way to do it, however!</a:t>
            </a:r>
          </a:p>
          <a:p>
            <a:r>
              <a:rPr lang="en-GB" i="1" dirty="0"/>
              <a:t>(We do not care so much, as we will use the </a:t>
            </a:r>
            <a:r>
              <a:rPr lang="en-GB" i="1" dirty="0" err="1"/>
              <a:t>PyTorch</a:t>
            </a:r>
            <a:r>
              <a:rPr lang="en-GB" i="1" dirty="0"/>
              <a:t> version of convolution after this!)</a:t>
            </a:r>
            <a:endParaRPr lang="en-SG" i="1" dirty="0"/>
          </a:p>
        </p:txBody>
      </p:sp>
      <p:pic>
        <p:nvPicPr>
          <p:cNvPr id="16" name="Picture 15">
            <a:extLst>
              <a:ext uri="{FF2B5EF4-FFF2-40B4-BE49-F238E27FC236}">
                <a16:creationId xmlns:a16="http://schemas.microsoft.com/office/drawing/2014/main" id="{D646269D-2671-04C0-CA75-CF731B68BBC3}"/>
              </a:ext>
            </a:extLst>
          </p:cNvPr>
          <p:cNvPicPr>
            <a:picLocks noChangeAspect="1"/>
          </p:cNvPicPr>
          <p:nvPr/>
        </p:nvPicPr>
        <p:blipFill>
          <a:blip r:embed="rId2"/>
          <a:stretch>
            <a:fillRect/>
          </a:stretch>
        </p:blipFill>
        <p:spPr>
          <a:xfrm>
            <a:off x="4945224" y="2021998"/>
            <a:ext cx="7246776" cy="4204236"/>
          </a:xfrm>
          <a:prstGeom prst="rect">
            <a:avLst/>
          </a:prstGeom>
        </p:spPr>
      </p:pic>
      <p:sp>
        <p:nvSpPr>
          <p:cNvPr id="17" name="Rectangle 16">
            <a:extLst>
              <a:ext uri="{FF2B5EF4-FFF2-40B4-BE49-F238E27FC236}">
                <a16:creationId xmlns:a16="http://schemas.microsoft.com/office/drawing/2014/main" id="{E8E6D32D-1C4B-1C81-ABBE-847D5DE9BF3E}"/>
              </a:ext>
            </a:extLst>
          </p:cNvPr>
          <p:cNvSpPr/>
          <p:nvPr/>
        </p:nvSpPr>
        <p:spPr>
          <a:xfrm>
            <a:off x="5036274" y="5117841"/>
            <a:ext cx="6317526" cy="71379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49117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2925855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pic>
        <p:nvPicPr>
          <p:cNvPr id="4" name="Picture 3">
            <a:extLst>
              <a:ext uri="{FF2B5EF4-FFF2-40B4-BE49-F238E27FC236}">
                <a16:creationId xmlns:a16="http://schemas.microsoft.com/office/drawing/2014/main" id="{D988C47D-701E-7704-7AE2-E815444F26AF}"/>
              </a:ext>
            </a:extLst>
          </p:cNvPr>
          <p:cNvPicPr>
            <a:picLocks noChangeAspect="1"/>
          </p:cNvPicPr>
          <p:nvPr/>
        </p:nvPicPr>
        <p:blipFill>
          <a:blip r:embed="rId2"/>
          <a:stretch>
            <a:fillRect/>
          </a:stretch>
        </p:blipFill>
        <p:spPr>
          <a:xfrm>
            <a:off x="431800" y="1464042"/>
            <a:ext cx="10209245" cy="466194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BB89A-E089-1F03-9031-00DA1035B970}"/>
                  </a:ext>
                </a:extLst>
              </p:cNvPr>
              <p:cNvSpPr txBox="1"/>
              <p:nvPr/>
            </p:nvSpPr>
            <p:spPr>
              <a:xfrm>
                <a:off x="5947507" y="4876799"/>
                <a:ext cx="6025661" cy="1735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solidFill>
                                <a:schemeClr val="accent2"/>
                              </a:solidFill>
                              <a:latin typeface="Cambria Math" panose="02040503050406030204" pitchFamily="18" charset="0"/>
                            </a:rPr>
                          </m:ctrlPr>
                        </m:sSupPr>
                        <m:e>
                          <m:r>
                            <a:rPr lang="en-GB" sz="2400" b="0" i="1" smtClean="0">
                              <a:solidFill>
                                <a:schemeClr val="accent2"/>
                              </a:solidFill>
                              <a:latin typeface="Cambria Math" panose="02040503050406030204" pitchFamily="18" charset="0"/>
                            </a:rPr>
                            <m:t>h</m:t>
                          </m:r>
                        </m:e>
                        <m:sup>
                          <m:r>
                            <a:rPr lang="en-GB" sz="2400" b="0" i="1" smtClean="0">
                              <a:solidFill>
                                <a:schemeClr val="accent2"/>
                              </a:solidFill>
                              <a:latin typeface="Cambria Math" panose="02040503050406030204" pitchFamily="18" charset="0"/>
                            </a:rPr>
                            <m:t>′</m:t>
                          </m:r>
                        </m:sup>
                      </m:sSup>
                      <m:r>
                        <a:rPr lang="en-GB" sz="2400" b="0" i="1" smtClean="0">
                          <a:solidFill>
                            <a:schemeClr val="accent2"/>
                          </a:solidFill>
                          <a:latin typeface="Cambria Math" panose="02040503050406030204" pitchFamily="18" charset="0"/>
                        </a:rPr>
                        <m:t>=</m:t>
                      </m:r>
                      <m:d>
                        <m:dPr>
                          <m:begChr m:val="⌊"/>
                          <m:endChr m:val="⌋"/>
                          <m:ctrlPr>
                            <a:rPr lang="en-GB" sz="2400" i="1">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i="1">
                                  <a:solidFill>
                                    <a:schemeClr val="accent2"/>
                                  </a:solidFill>
                                  <a:latin typeface="Cambria Math" panose="02040503050406030204" pitchFamily="18" charset="0"/>
                                </a:rPr>
                                <m:t>h</m:t>
                              </m:r>
                              <m:r>
                                <a:rPr lang="en-GB" sz="2400" i="1">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𝑝</m:t>
                              </m:r>
                              <m:r>
                                <a:rPr lang="en-GB" sz="2400" i="1">
                                  <a:solidFill>
                                    <a:schemeClr val="accent2"/>
                                  </a:solidFill>
                                  <a:latin typeface="Cambria Math" panose="02040503050406030204" pitchFamily="18" charset="0"/>
                                </a:rPr>
                                <m:t>−</m:t>
                              </m:r>
                              <m:r>
                                <a:rPr lang="en-GB" sz="2400" i="1">
                                  <a:solidFill>
                                    <a:schemeClr val="accent2"/>
                                  </a:solidFill>
                                  <a:latin typeface="Cambria Math" panose="02040503050406030204" pitchFamily="18" charset="0"/>
                                </a:rPr>
                                <m:t>𝑘</m:t>
                              </m:r>
                            </m:num>
                            <m:den>
                              <m:r>
                                <a:rPr lang="en-GB" sz="2400" i="1">
                                  <a:solidFill>
                                    <a:schemeClr val="accent2"/>
                                  </a:solidFill>
                                  <a:latin typeface="Cambria Math" panose="02040503050406030204" pitchFamily="18" charset="0"/>
                                </a:rPr>
                                <m:t>𝑠</m:t>
                              </m:r>
                            </m:den>
                          </m:f>
                          <m:r>
                            <a:rPr lang="en-GB" sz="2400">
                              <a:solidFill>
                                <a:schemeClr val="accent2"/>
                              </a:solidFill>
                              <a:latin typeface="Cambria Math" panose="02040503050406030204" pitchFamily="18" charset="0"/>
                            </a:rPr>
                            <m:t>+1</m:t>
                          </m:r>
                        </m:e>
                      </m:d>
                    </m:oMath>
                  </m:oMathPara>
                </a14:m>
                <a:endParaRPr lang="en-GB" sz="240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h</m:t>
                      </m:r>
                      <m:r>
                        <a:rPr lang="en-GB" sz="2400" b="0" i="1" smtClean="0">
                          <a:solidFill>
                            <a:schemeClr val="accent2"/>
                          </a:solidFill>
                          <a:latin typeface="Cambria Math" panose="02040503050406030204" pitchFamily="18" charset="0"/>
                        </a:rPr>
                        <m:t>′=</m:t>
                      </m:r>
                      <m:d>
                        <m:dPr>
                          <m:begChr m:val="⌊"/>
                          <m:endChr m:val="⌋"/>
                          <m:ctrlPr>
                            <a:rPr lang="en-GB" sz="2400" b="0" i="1" smtClean="0">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b="0" i="1" smtClean="0">
                                  <a:solidFill>
                                    <a:schemeClr val="accent2"/>
                                  </a:solidFill>
                                  <a:latin typeface="Cambria Math" panose="02040503050406030204" pitchFamily="18" charset="0"/>
                                </a:rPr>
                                <m:t>459</m:t>
                              </m:r>
                              <m:r>
                                <a:rPr lang="en-GB" sz="2400" i="1">
                                  <a:solidFill>
                                    <a:schemeClr val="accent2"/>
                                  </a:solidFill>
                                  <a:latin typeface="Cambria Math" panose="02040503050406030204" pitchFamily="18" charset="0"/>
                                </a:rPr>
                                <m:t>+2</m:t>
                              </m:r>
                              <m:r>
                                <a:rPr lang="en-GB" sz="2400" b="0" i="1" smtClean="0">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m:t>
                              </m:r>
                              <m:r>
                                <a:rPr lang="en-GB" sz="2400" b="0" i="1" smtClean="0">
                                  <a:solidFill>
                                    <a:schemeClr val="accent2"/>
                                  </a:solidFill>
                                  <a:latin typeface="Cambria Math" panose="02040503050406030204" pitchFamily="18" charset="0"/>
                                </a:rPr>
                                <m:t>5</m:t>
                              </m:r>
                            </m:num>
                            <m:den>
                              <m:r>
                                <a:rPr lang="en-GB" sz="2400" b="0" i="1" smtClean="0">
                                  <a:solidFill>
                                    <a:schemeClr val="accent2"/>
                                  </a:solidFill>
                                  <a:latin typeface="Cambria Math" panose="02040503050406030204" pitchFamily="18" charset="0"/>
                                </a:rPr>
                                <m:t>2</m:t>
                              </m:r>
                            </m:den>
                          </m:f>
                          <m:r>
                            <a:rPr lang="en-GB" sz="2400">
                              <a:solidFill>
                                <a:schemeClr val="accent2"/>
                              </a:solidFill>
                              <a:latin typeface="Cambria Math" panose="02040503050406030204" pitchFamily="18" charset="0"/>
                            </a:rPr>
                            <m:t>+1</m:t>
                          </m:r>
                        </m:e>
                      </m:d>
                      <m:r>
                        <a:rPr lang="en-GB" sz="2400" b="0" i="0" smtClean="0">
                          <a:solidFill>
                            <a:schemeClr val="accent2"/>
                          </a:solidFill>
                          <a:latin typeface="Cambria Math" panose="02040503050406030204" pitchFamily="18" charset="0"/>
                        </a:rPr>
                        <m:t>=230</m:t>
                      </m:r>
                    </m:oMath>
                  </m:oMathPara>
                </a14:m>
                <a:endParaRPr lang="en-SG" sz="2400" dirty="0">
                  <a:solidFill>
                    <a:schemeClr val="accent2"/>
                  </a:solidFill>
                </a:endParaRPr>
              </a:p>
            </p:txBody>
          </p:sp>
        </mc:Choice>
        <mc:Fallback xmlns="">
          <p:sp>
            <p:nvSpPr>
              <p:cNvPr id="8" name="TextBox 7">
                <a:extLst>
                  <a:ext uri="{FF2B5EF4-FFF2-40B4-BE49-F238E27FC236}">
                    <a16:creationId xmlns:a16="http://schemas.microsoft.com/office/drawing/2014/main" id="{85ABB89A-E089-1F03-9031-00DA1035B970}"/>
                  </a:ext>
                </a:extLst>
              </p:cNvPr>
              <p:cNvSpPr txBox="1">
                <a:spLocks noRot="1" noChangeAspect="1" noMove="1" noResize="1" noEditPoints="1" noAdjustHandles="1" noChangeArrowheads="1" noChangeShapeType="1" noTextEdit="1"/>
              </p:cNvSpPr>
              <p:nvPr/>
            </p:nvSpPr>
            <p:spPr>
              <a:xfrm>
                <a:off x="5947507" y="4876799"/>
                <a:ext cx="6025661" cy="1735860"/>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18656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dilation</a:t>
                </a:r>
                <a:r>
                  <a:rPr lang="en-GB" b="1" dirty="0"/>
                  <a:t> in convolution):</a:t>
                </a:r>
              </a:p>
              <a:p>
                <a:pPr marL="0" indent="0">
                  <a:buNone/>
                </a:pPr>
                <a:r>
                  <a:rPr lang="en-GB" dirty="0"/>
                  <a:t>Dilation in image convolution determines the spacing between the values of the original image multiplying the kernel.</a:t>
                </a:r>
              </a:p>
              <a:p>
                <a:pPr marL="0" indent="0">
                  <a:buNone/>
                </a:pPr>
                <a:r>
                  <a:rPr lang="en-GB" dirty="0"/>
                  <a:t>By default, the value for dilation is </a:t>
                </a:r>
                <a14:m>
                  <m:oMath xmlns:m="http://schemas.openxmlformats.org/officeDocument/2006/math">
                    <m:r>
                      <a:rPr lang="en-GB" i="1" dirty="0" smtClean="0">
                        <a:latin typeface="Cambria Math" panose="02040503050406030204" pitchFamily="18" charset="0"/>
                      </a:rPr>
                      <m:t>𝑑</m:t>
                    </m:r>
                    <m:r>
                      <a:rPr lang="en-GB" i="1" dirty="0" smtClean="0">
                        <a:latin typeface="Cambria Math" panose="02040503050406030204" pitchFamily="18" charset="0"/>
                      </a:rPr>
                      <m:t> = 1.</m:t>
                    </m:r>
                  </m:oMath>
                </a14:m>
                <a:endParaRPr lang="en-GB" dirty="0"/>
              </a:p>
              <a:p>
                <a:pPr marL="0" indent="0">
                  <a:buNone/>
                </a:pPr>
                <a:r>
                  <a:rPr lang="en-GB" dirty="0"/>
                  <a:t>With a dilation greater than 1, the pixel values of the original image multiplying the kernel are spread apart by a specified number of pixels.</a:t>
                </a:r>
              </a:p>
              <a:p>
                <a:pPr marL="0" indent="0">
                  <a:buNone/>
                </a:pPr>
                <a:r>
                  <a:rPr lang="en-GB" dirty="0"/>
                  <a:t>This is very niche, and easier visualised than explained.</a:t>
                </a:r>
              </a:p>
              <a:p>
                <a:pPr marL="0" indent="0">
                  <a:buNone/>
                </a:pPr>
                <a:r>
                  <a:rPr lang="en-GB" i="1" dirty="0"/>
                  <a:t>(We leave its implementation as practice to the reader.)</a:t>
                </a:r>
                <a:endParaRPr lang="en-SG" i="1"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a:stretch>
              </a:blipFill>
            </p:spPr>
            <p:txBody>
              <a:bodyPr/>
              <a:lstStyle/>
              <a:p>
                <a:r>
                  <a:rPr lang="en-SG">
                    <a:noFill/>
                  </a:rPr>
                  <a:t> </a:t>
                </a:r>
              </a:p>
            </p:txBody>
          </p:sp>
        </mc:Fallback>
      </mc:AlternateContent>
    </p:spTree>
    <p:extLst>
      <p:ext uri="{BB962C8B-B14F-4D97-AF65-F5344CB8AC3E}">
        <p14:creationId xmlns:p14="http://schemas.microsoft.com/office/powerpoint/2010/main" val="371217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RGB</a:t>
                </a:r>
                <a:r>
                  <a:rPr lang="en-GB" b="1" dirty="0"/>
                  <a:t> image):</a:t>
                </a:r>
              </a:p>
              <a:p>
                <a:r>
                  <a:rPr lang="en-GB" b="1" dirty="0">
                    <a:solidFill>
                      <a:srgbClr val="00B050"/>
                    </a:solidFill>
                  </a:rPr>
                  <a:t>RGB</a:t>
                </a:r>
                <a:r>
                  <a:rPr lang="en-GB" dirty="0"/>
                  <a:t> </a:t>
                </a:r>
                <a:r>
                  <a:rPr lang="en-GB" b="1" dirty="0"/>
                  <a:t>images </a:t>
                </a:r>
                <a:r>
                  <a:rPr lang="en-GB" dirty="0"/>
                  <a:t>are more complex because each pixel has three values representing the intensity of light for each </a:t>
                </a:r>
                <a:r>
                  <a:rPr lang="en-GB" dirty="0" err="1"/>
                  <a:t>color</a:t>
                </a:r>
                <a:r>
                  <a:rPr lang="en-GB" dirty="0"/>
                  <a:t> </a:t>
                </a:r>
                <a:r>
                  <a:rPr lang="en-GB" b="1" dirty="0"/>
                  <a:t>channel</a:t>
                </a:r>
                <a:r>
                  <a:rPr lang="en-GB" dirty="0"/>
                  <a:t> (red, green, and blue).</a:t>
                </a:r>
              </a:p>
              <a:p>
                <a:r>
                  <a:rPr lang="en-GB" dirty="0"/>
                  <a:t>An RGB image is represented as a </a:t>
                </a:r>
                <a:r>
                  <a:rPr lang="en-GB" b="1" dirty="0"/>
                  <a:t>3D</a:t>
                </a:r>
                <a:r>
                  <a:rPr lang="en-GB" dirty="0"/>
                  <a:t> </a:t>
                </a:r>
                <a:r>
                  <a:rPr lang="en-GB" b="1" dirty="0"/>
                  <a:t>tensor</a:t>
                </a:r>
                <a:r>
                  <a:rPr lang="en-GB" dirty="0"/>
                  <a:t> of shape </a:t>
                </a:r>
                <a14:m>
                  <m:oMath xmlns:m="http://schemas.openxmlformats.org/officeDocument/2006/math">
                    <m:r>
                      <a:rPr lang="en-GB" b="0" i="1" smtClean="0">
                        <a:latin typeface="Cambria Math" panose="02040503050406030204" pitchFamily="18" charset="0"/>
                      </a:rPr>
                      <m:t>h𝑒𝑖𝑔h𝑡</m:t>
                    </m:r>
                    <m:r>
                      <a:rPr lang="en-GB" b="0" i="1" smtClean="0">
                        <a:latin typeface="Cambria Math" panose="02040503050406030204" pitchFamily="18" charset="0"/>
                      </a:rPr>
                      <m:t>×</m:t>
                    </m:r>
                    <m:r>
                      <a:rPr lang="en-GB" b="0" i="1" smtClean="0">
                        <a:latin typeface="Cambria Math" panose="02040503050406030204" pitchFamily="18" charset="0"/>
                      </a:rPr>
                      <m:t>𝑤𝑖𝑑𝑡h</m:t>
                    </m:r>
                    <m:r>
                      <a:rPr lang="en-GB" b="0" i="1" smtClean="0">
                        <a:latin typeface="Cambria Math" panose="02040503050406030204" pitchFamily="18" charset="0"/>
                      </a:rPr>
                      <m:t>×3</m:t>
                    </m:r>
                  </m:oMath>
                </a14:m>
                <a:r>
                  <a:rPr lang="en-GB" dirty="0"/>
                  <a:t>.</a:t>
                </a:r>
              </a:p>
              <a:p>
                <a:r>
                  <a:rPr lang="en-GB" dirty="0"/>
                  <a:t>Each element in the tensor would be an 8-bit integer representing the intensity of the corresponding </a:t>
                </a:r>
                <a:r>
                  <a:rPr lang="en-GB" dirty="0" err="1"/>
                  <a:t>color</a:t>
                </a:r>
                <a:r>
                  <a:rPr lang="en-GB" dirty="0"/>
                  <a:t> channel.</a:t>
                </a:r>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1744"/>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3332341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p:graphicFrame>
        <p:nvGraphicFramePr>
          <p:cNvPr id="6" name="Table 5">
            <a:extLst>
              <a:ext uri="{FF2B5EF4-FFF2-40B4-BE49-F238E27FC236}">
                <a16:creationId xmlns:a16="http://schemas.microsoft.com/office/drawing/2014/main" id="{1AB1F9B1-9672-9CC8-AD62-448430DA87EB}"/>
              </a:ext>
            </a:extLst>
          </p:cNvPr>
          <p:cNvGraphicFramePr>
            <a:graphicFrameLocks noGrp="1"/>
          </p:cNvGraphicFramePr>
          <p:nvPr>
            <p:extLst>
              <p:ext uri="{D42A27DB-BD31-4B8C-83A1-F6EECF244321}">
                <p14:modId xmlns:p14="http://schemas.microsoft.com/office/powerpoint/2010/main" val="3835588712"/>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50089751"/>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57AD35A6-31E7-AA73-88BF-29D96D8ED8EC}"/>
                  </a:ext>
                </a:extLst>
              </p:cNvPr>
              <p:cNvSpPr>
                <a:spLocks noGrp="1"/>
              </p:cNvSpPr>
              <p:nvPr>
                <p:ph idx="1"/>
              </p:nvPr>
            </p:nvSpPr>
            <p:spPr>
              <a:xfrm>
                <a:off x="838200" y="1825625"/>
                <a:ext cx="10515600" cy="4351338"/>
              </a:xfrm>
            </p:spPr>
            <p:txBody>
              <a:bodyPr/>
              <a:lstStyle/>
              <a:p>
                <a:pPr marL="0" indent="0">
                  <a:buNone/>
                </a:pPr>
                <a:r>
                  <a:rPr lang="en-GB" dirty="0"/>
                  <a:t>Below, we demonstrate what a dilation of size </a:t>
                </a:r>
                <a14:m>
                  <m:oMath xmlns:m="http://schemas.openxmlformats.org/officeDocument/2006/math">
                    <m:r>
                      <a:rPr lang="en-GB" b="0" i="1" dirty="0" smtClean="0">
                        <a:latin typeface="Cambria Math" panose="02040503050406030204" pitchFamily="18" charset="0"/>
                      </a:rPr>
                      <m:t>𝑑</m:t>
                    </m:r>
                    <m:r>
                      <a:rPr lang="en-GB" i="1" dirty="0" smtClean="0">
                        <a:latin typeface="Cambria Math" panose="02040503050406030204" pitchFamily="18" charset="0"/>
                      </a:rPr>
                      <m:t> = 2 </m:t>
                    </m:r>
                  </m:oMath>
                </a14:m>
                <a:r>
                  <a:rPr lang="en-GB" dirty="0"/>
                  <a:t>does.</a:t>
                </a:r>
                <a:br>
                  <a:rPr lang="en-GB" dirty="0"/>
                </a:br>
                <a:r>
                  <a:rPr lang="en-GB" dirty="0"/>
                  <a:t>Stride is set to 1, padding is 0.</a:t>
                </a:r>
              </a:p>
            </p:txBody>
          </p:sp>
        </mc:Choice>
        <mc:Fallback xmlns="">
          <p:sp>
            <p:nvSpPr>
              <p:cNvPr id="3" name="Content Placeholder 14">
                <a:extLst>
                  <a:ext uri="{FF2B5EF4-FFF2-40B4-BE49-F238E27FC236}">
                    <a16:creationId xmlns:a16="http://schemas.microsoft.com/office/drawing/2014/main" id="{57AD35A6-31E7-AA73-88BF-29D96D8ED8EC}"/>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4012782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Final 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 and a dilation of size </a:t>
                </a:r>
                <a14:m>
                  <m:oMath xmlns:m="http://schemas.openxmlformats.org/officeDocument/2006/math">
                    <m:r>
                      <a:rPr lang="en-GB" i="1" dirty="0" smtClean="0">
                        <a:latin typeface="Cambria Math" panose="02040503050406030204" pitchFamily="18" charset="0"/>
                      </a:rPr>
                      <m:t>𝑑</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800668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sp>
        <p:nvSpPr>
          <p:cNvPr id="6" name="Content Placeholder 5">
            <a:extLst>
              <a:ext uri="{FF2B5EF4-FFF2-40B4-BE49-F238E27FC236}">
                <a16:creationId xmlns:a16="http://schemas.microsoft.com/office/drawing/2014/main" id="{AB0BFB5C-A7AC-E0B5-C929-3FDCA3E21790}"/>
              </a:ext>
            </a:extLst>
          </p:cNvPr>
          <p:cNvSpPr>
            <a:spLocks noGrp="1"/>
          </p:cNvSpPr>
          <p:nvPr>
            <p:ph idx="1"/>
          </p:nvPr>
        </p:nvSpPr>
        <p:spPr/>
        <p:txBody>
          <a:bodyPr/>
          <a:lstStyle/>
          <a:p>
            <a:pPr marL="0" indent="0">
              <a:buNone/>
            </a:pPr>
            <a:r>
              <a:rPr lang="en-GB" dirty="0"/>
              <a:t>The </a:t>
            </a:r>
            <a:r>
              <a:rPr lang="en-GB" dirty="0" err="1"/>
              <a:t>PyTorch</a:t>
            </a:r>
            <a:r>
              <a:rPr lang="en-GB" dirty="0"/>
              <a:t> and the </a:t>
            </a:r>
            <a:r>
              <a:rPr lang="en-GB" dirty="0" err="1"/>
              <a:t>Numpy</a:t>
            </a:r>
            <a:r>
              <a:rPr lang="en-GB" dirty="0"/>
              <a:t> implementations are indeed equivalent.</a:t>
            </a:r>
            <a:endParaRPr lang="en-SG" dirty="0"/>
          </a:p>
        </p:txBody>
      </p:sp>
      <p:pic>
        <p:nvPicPr>
          <p:cNvPr id="4" name="Picture 3">
            <a:extLst>
              <a:ext uri="{FF2B5EF4-FFF2-40B4-BE49-F238E27FC236}">
                <a16:creationId xmlns:a16="http://schemas.microsoft.com/office/drawing/2014/main" id="{9A25D395-51AA-2B42-F01D-F4913B67815D}"/>
              </a:ext>
            </a:extLst>
          </p:cNvPr>
          <p:cNvPicPr>
            <a:picLocks noChangeAspect="1"/>
          </p:cNvPicPr>
          <p:nvPr/>
        </p:nvPicPr>
        <p:blipFill>
          <a:blip r:embed="rId2"/>
          <a:stretch>
            <a:fillRect/>
          </a:stretch>
        </p:blipFill>
        <p:spPr>
          <a:xfrm>
            <a:off x="777488" y="2910975"/>
            <a:ext cx="10793331" cy="3581900"/>
          </a:xfrm>
          <a:prstGeom prst="rect">
            <a:avLst/>
          </a:prstGeom>
        </p:spPr>
      </p:pic>
    </p:spTree>
    <p:extLst>
      <p:ext uri="{BB962C8B-B14F-4D97-AF65-F5344CB8AC3E}">
        <p14:creationId xmlns:p14="http://schemas.microsoft.com/office/powerpoint/2010/main" val="247058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p:txBody>
              <a:bodyPr>
                <a:normAutofit/>
              </a:bodyPr>
              <a:lstStyle/>
              <a:p>
                <a:pPr marL="0" indent="0">
                  <a:buNone/>
                </a:pPr>
                <a:r>
                  <a:rPr lang="en-GB" dirty="0"/>
                  <a:t>In the </a:t>
                </a:r>
                <a:r>
                  <a:rPr lang="en-GB" dirty="0" err="1"/>
                  <a:t>PyTorch</a:t>
                </a:r>
                <a:r>
                  <a:rPr lang="en-GB" dirty="0"/>
                  <a:t> Conv2d operations however, the input images </a:t>
                </a:r>
                <a14:m>
                  <m:oMath xmlns:m="http://schemas.openxmlformats.org/officeDocument/2006/math">
                    <m:r>
                      <a:rPr lang="en-GB" i="1" dirty="0" smtClean="0">
                        <a:latin typeface="Cambria Math" panose="02040503050406030204" pitchFamily="18" charset="0"/>
                      </a:rPr>
                      <m:t>𝑋</m:t>
                    </m:r>
                  </m:oMath>
                </a14:m>
                <a:r>
                  <a:rPr lang="en-GB" dirty="0"/>
                  <a:t> need to be formatted as a 4D tensor of size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SG" dirty="0"/>
                  <a:t>, with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oMath>
                </a14:m>
                <a:r>
                  <a:rPr lang="en-GB" b="0" dirty="0"/>
                  <a:t>, the number of samples/images in batch of data </a:t>
                </a:r>
                <a14:m>
                  <m:oMath xmlns:m="http://schemas.openxmlformats.org/officeDocument/2006/math">
                    <m:r>
                      <a:rPr lang="en-GB" b="0" i="1" dirty="0" smtClean="0">
                        <a:latin typeface="Cambria Math" panose="02040503050406030204" pitchFamily="18" charset="0"/>
                      </a:rPr>
                      <m:t>𝑋</m:t>
                    </m:r>
                  </m:oMath>
                </a14:m>
                <a:r>
                  <a:rPr lang="en-GB" b="0" dirty="0">
                    <a:latin typeface="Cambria Math" panose="02040503050406030204" pitchFamily="18" charset="0"/>
                  </a:rPr>
                  <a:t>,</a:t>
                </a:r>
              </a:p>
              <a:p>
                <a14:m>
                  <m:oMath xmlns:m="http://schemas.openxmlformats.org/officeDocument/2006/math">
                    <m:r>
                      <a:rPr lang="en-GB" b="0" i="1" smtClean="0">
                        <a:latin typeface="Cambria Math" panose="02040503050406030204" pitchFamily="18" charset="0"/>
                      </a:rPr>
                      <m:t>𝑐</m:t>
                    </m:r>
                  </m:oMath>
                </a14:m>
                <a:r>
                  <a:rPr lang="en-GB" dirty="0"/>
                  <a:t> , the number of channels in images of batch </a:t>
                </a:r>
                <a14:m>
                  <m:oMath xmlns:m="http://schemas.openxmlformats.org/officeDocument/2006/math">
                    <m:r>
                      <a:rPr lang="en-GB" i="1" dirty="0" smtClean="0">
                        <a:latin typeface="Cambria Math" panose="02040503050406030204" pitchFamily="18" charset="0"/>
                      </a:rPr>
                      <m:t>𝑋</m:t>
                    </m:r>
                  </m:oMath>
                </a14:m>
                <a:r>
                  <a:rPr lang="en-GB" dirty="0"/>
                  <a:t> (e.g. greyscale = 1, RGB = 3),</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oMath>
                </a14:m>
                <a:r>
                  <a:rPr lang="en-GB" dirty="0"/>
                  <a:t> , the height for images batch of data </a:t>
                </a:r>
                <a14:m>
                  <m:oMath xmlns:m="http://schemas.openxmlformats.org/officeDocument/2006/math">
                    <m:r>
                      <a:rPr lang="en-GB" i="1" dirty="0" smtClean="0">
                        <a:latin typeface="Cambria Math" panose="02040503050406030204" pitchFamily="18" charset="0"/>
                      </a:rPr>
                      <m:t>𝑋</m:t>
                    </m:r>
                  </m:oMath>
                </a14:m>
                <a:r>
                  <a:rPr lang="en-GB" dirty="0"/>
                  <a:t>,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𝑤</m:t>
                    </m:r>
                  </m:oMath>
                </a14:m>
                <a:r>
                  <a:rPr lang="en-GB" dirty="0"/>
                  <a:t> , the width for images batch of data </a:t>
                </a:r>
                <a14:m>
                  <m:oMath xmlns:m="http://schemas.openxmlformats.org/officeDocument/2006/math">
                    <m:r>
                      <a:rPr lang="en-GB" i="1" dirty="0">
                        <a:latin typeface="Cambria Math" panose="02040503050406030204" pitchFamily="18" charset="0"/>
                      </a:rPr>
                      <m:t>𝑋</m:t>
                    </m:r>
                  </m:oMath>
                </a14:m>
                <a:r>
                  <a:rPr lang="en-GB" dirty="0"/>
                  <a:t>.</a:t>
                </a:r>
              </a:p>
              <a:p>
                <a:pPr marL="0" indent="0">
                  <a:buNone/>
                </a:pPr>
                <a:r>
                  <a:rPr lang="en-GB" dirty="0"/>
                  <a:t>Same thing for the kernel</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744223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3514969" cy="5032375"/>
              </a:xfrm>
            </p:spPr>
            <p:txBody>
              <a:bodyPr/>
              <a:lstStyle/>
              <a:p>
                <a:pPr marL="0" indent="0">
                  <a:buNone/>
                </a:pPr>
                <a:r>
                  <a:rPr lang="en-GB" dirty="0"/>
                  <a:t>This is the reason for reshaping the kernel</a:t>
                </a:r>
              </a:p>
              <a:p>
                <a:r>
                  <a:rPr lang="en-GB" dirty="0"/>
                  <a:t>from a 2D NumPy array of size </a:t>
                </a:r>
                <a14:m>
                  <m:oMath xmlns:m="http://schemas.openxmlformats.org/officeDocument/2006/math">
                    <m:d>
                      <m:dPr>
                        <m:ctrlPr>
                          <a:rPr lang="en-GB" i="1" dirty="0" smtClean="0">
                            <a:latin typeface="Cambria Math" panose="02040503050406030204" pitchFamily="18" charset="0"/>
                          </a:rPr>
                        </m:ctrlPr>
                      </m:dPr>
                      <m:e>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e>
                    </m:d>
                  </m:oMath>
                </a14:m>
                <a:r>
                  <a:rPr lang="en-GB" dirty="0"/>
                  <a:t>,</a:t>
                </a:r>
              </a:p>
              <a:p>
                <a:r>
                  <a:rPr lang="en-GB" dirty="0"/>
                  <a:t>to a 4D </a:t>
                </a:r>
                <a:r>
                  <a:rPr lang="en-GB" dirty="0" err="1"/>
                  <a:t>PyTorch</a:t>
                </a:r>
                <a:r>
                  <a:rPr lang="en-GB" dirty="0"/>
                  <a:t> tensor of size </a:t>
                </a:r>
                <a14:m>
                  <m:oMath xmlns:m="http://schemas.openxmlformats.org/officeDocument/2006/math">
                    <m:r>
                      <a:rPr lang="en-GB" i="1" dirty="0" smtClean="0">
                        <a:latin typeface="Cambria Math" panose="02040503050406030204" pitchFamily="18" charset="0"/>
                      </a:rPr>
                      <m:t>(1, 1, </m:t>
                    </m:r>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r>
                      <a:rPr lang="en-GB" i="1" dirty="0" smtClean="0">
                        <a:latin typeface="Cambria Math" panose="02040503050406030204" pitchFamily="18" charset="0"/>
                      </a:rPr>
                      <m:t>)</m:t>
                    </m:r>
                  </m:oMath>
                </a14:m>
                <a:r>
                  <a:rPr lang="en-GB" dirty="0"/>
                  <a:t>.</a:t>
                </a:r>
              </a:p>
              <a:p>
                <a:pPr marL="0" indent="0">
                  <a:buNone/>
                </a:pPr>
                <a:r>
                  <a:rPr lang="en-GB" dirty="0"/>
                  <a:t>And eventually flipping the kernel along the last two dimensions.</a:t>
                </a:r>
                <a:endParaRPr lang="en-SG" dirty="0"/>
              </a:p>
            </p:txBody>
          </p:sp>
        </mc:Choice>
        <mc:Fallback>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3514969" cy="5032375"/>
              </a:xfrm>
              <a:blipFill>
                <a:blip r:embed="rId2"/>
                <a:stretch>
                  <a:fillRect l="-3646" t="-1937" r="-538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3"/>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flipV="1">
            <a:off x="5376985" y="1969476"/>
            <a:ext cx="5439507" cy="151618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2095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flipV="1">
            <a:off x="179179" y="6205415"/>
            <a:ext cx="242334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7DA8CA2-80F3-0E1F-7922-05F4B0D3EA0B}"/>
              </a:ext>
            </a:extLst>
          </p:cNvPr>
          <p:cNvSpPr/>
          <p:nvPr/>
        </p:nvSpPr>
        <p:spPr>
          <a:xfrm flipH="1">
            <a:off x="331578" y="2321169"/>
            <a:ext cx="8296603" cy="7737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286AF76-B785-C227-04FB-D380DF738419}"/>
              </a:ext>
            </a:extLst>
          </p:cNvPr>
          <p:cNvSpPr/>
          <p:nvPr/>
        </p:nvSpPr>
        <p:spPr>
          <a:xfrm flipH="1" flipV="1">
            <a:off x="483978" y="4814276"/>
            <a:ext cx="261091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409749B-01B7-DA29-8FA1-00767CFB1415}"/>
                  </a:ext>
                </a:extLst>
              </p:cNvPr>
              <p:cNvSpPr txBox="1"/>
              <p:nvPr/>
            </p:nvSpPr>
            <p:spPr>
              <a:xfrm>
                <a:off x="6046581" y="3475448"/>
                <a:ext cx="5343769" cy="2677656"/>
              </a:xfrm>
              <a:prstGeom prst="rect">
                <a:avLst/>
              </a:prstGeom>
              <a:noFill/>
            </p:spPr>
            <p:txBody>
              <a:bodyPr wrap="square" rtlCol="0">
                <a:spAutoFit/>
              </a:bodyPr>
              <a:lstStyle/>
              <a:p>
                <a:r>
                  <a:rPr lang="en-GB" sz="2400" b="1" dirty="0">
                    <a:solidFill>
                      <a:schemeClr val="accent2"/>
                    </a:solidFill>
                  </a:rPr>
                  <a:t>MNIST </a:t>
                </a:r>
                <a:r>
                  <a:rPr lang="en-GB" sz="2400" b="1" dirty="0" err="1">
                    <a:solidFill>
                      <a:schemeClr val="accent2"/>
                    </a:solidFill>
                  </a:rPr>
                  <a:t>dataloader</a:t>
                </a:r>
                <a:r>
                  <a:rPr lang="en-GB" sz="2400" b="1" dirty="0">
                    <a:solidFill>
                      <a:schemeClr val="accent2"/>
                    </a:solidFill>
                  </a:rPr>
                  <a:t> will give batches of data as 4D tensors of shape</a:t>
                </a:r>
                <a:br>
                  <a:rPr lang="en-GB" sz="2400" b="1" dirty="0">
                    <a:solidFill>
                      <a:schemeClr val="accent2"/>
                    </a:solidFill>
                  </a:rPr>
                </a:b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𝒄</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𝒉</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𝒘</m:t>
                    </m:r>
                  </m:oMath>
                </a14:m>
                <a:r>
                  <a:rPr lang="en-SG" sz="2400" b="1" dirty="0">
                    <a:solidFill>
                      <a:schemeClr val="accent2"/>
                    </a:solidFill>
                  </a:rPr>
                  <a:t>, with:</a:t>
                </a:r>
              </a:p>
              <a:p>
                <a:pPr marL="342900" indent="-342900">
                  <a:buFont typeface="Arial" panose="020B0604020202020204" pitchFamily="34" charset="0"/>
                  <a:buChar char="•"/>
                </a:pP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oMath>
                </a14:m>
                <a:r>
                  <a:rPr lang="en-GB" sz="2400" b="1" dirty="0">
                    <a:solidFill>
                      <a:schemeClr val="accent2"/>
                    </a:solidFill>
                  </a:rPr>
                  <a:t>, being batch size (here, 256)</a:t>
                </a:r>
                <a:r>
                  <a:rPr lang="en-GB" sz="2400" b="1" dirty="0">
                    <a:solidFill>
                      <a:schemeClr val="accent2"/>
                    </a:solidFill>
                    <a:latin typeface="Cambria Math" panose="02040503050406030204" pitchFamily="18" charset="0"/>
                  </a:rPr>
                  <a:t>,</a:t>
                </a: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𝒄</m:t>
                    </m:r>
                  </m:oMath>
                </a14:m>
                <a:r>
                  <a:rPr lang="en-GB" sz="2400" b="1" dirty="0">
                    <a:solidFill>
                      <a:schemeClr val="accent2"/>
                    </a:solidFill>
                  </a:rPr>
                  <a:t> , the number of channels (here, 1),</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𝒉</m:t>
                    </m:r>
                  </m:oMath>
                </a14:m>
                <a:r>
                  <a:rPr lang="en-GB" sz="2400" b="1" dirty="0">
                    <a:solidFill>
                      <a:schemeClr val="accent2"/>
                    </a:solidFill>
                  </a:rPr>
                  <a:t> , the height for images (here, 28), </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𝒘</m:t>
                    </m:r>
                  </m:oMath>
                </a14:m>
                <a:r>
                  <a:rPr lang="en-GB" sz="2400" b="1" dirty="0">
                    <a:solidFill>
                      <a:schemeClr val="accent2"/>
                    </a:solidFill>
                  </a:rPr>
                  <a:t> , the height for images (here, 28).</a:t>
                </a:r>
                <a:endParaRPr lang="en-SG" sz="2400" b="1" dirty="0">
                  <a:solidFill>
                    <a:schemeClr val="accent2"/>
                  </a:solidFill>
                </a:endParaRPr>
              </a:p>
            </p:txBody>
          </p:sp>
        </mc:Choice>
        <mc:Fallback>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046581" y="3475448"/>
                <a:ext cx="5343769" cy="2677656"/>
              </a:xfrm>
              <a:prstGeom prst="rect">
                <a:avLst/>
              </a:prstGeom>
              <a:blipFill>
                <a:blip r:embed="rId3"/>
                <a:stretch>
                  <a:fillRect l="-1826" t="-1822" b="-4328"/>
                </a:stretch>
              </a:blipFill>
            </p:spPr>
            <p:txBody>
              <a:bodyPr/>
              <a:lstStyle/>
              <a:p>
                <a:r>
                  <a:rPr lang="en-SG">
                    <a:noFill/>
                  </a:rPr>
                  <a:t> </a:t>
                </a:r>
              </a:p>
            </p:txBody>
          </p:sp>
        </mc:Fallback>
      </mc:AlternateContent>
    </p:spTree>
    <p:extLst>
      <p:ext uri="{BB962C8B-B14F-4D97-AF65-F5344CB8AC3E}">
        <p14:creationId xmlns:p14="http://schemas.microsoft.com/office/powerpoint/2010/main" val="304491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p:txBody>
          <a:bodyPr>
            <a:normAutofit/>
          </a:bodyPr>
          <a:lstStyle/>
          <a:p>
            <a:r>
              <a:rPr lang="en-GB" dirty="0"/>
              <a:t>Combining the red, green and blue values allows to generate any </a:t>
            </a:r>
            <a:r>
              <a:rPr lang="en-GB" dirty="0" err="1"/>
              <a:t>color</a:t>
            </a:r>
            <a:r>
              <a:rPr lang="en-GB" dirty="0"/>
              <a:t>. Try it!</a:t>
            </a:r>
          </a:p>
          <a:p>
            <a:pPr marL="0" indent="0">
              <a:buNone/>
            </a:pPr>
            <a:r>
              <a:rPr lang="en-GB" dirty="0">
                <a:hlinkClick r:id="rId2"/>
              </a:rPr>
              <a:t>https://www.rapidtables.com/convert/color/rgb-to-hex.html</a:t>
            </a:r>
            <a:endParaRPr lang="en-GB" dirty="0"/>
          </a:p>
          <a:p>
            <a:endParaRPr lang="en-GB" dirty="0"/>
          </a:p>
        </p:txBody>
      </p:sp>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0" name="Picture 9" descr="Calendar&#10;&#10;Description automatically generated">
            <a:extLst>
              <a:ext uri="{FF2B5EF4-FFF2-40B4-BE49-F238E27FC236}">
                <a16:creationId xmlns:a16="http://schemas.microsoft.com/office/drawing/2014/main" id="{DBD0AB7D-3D3D-2027-6F62-FE0E17C5A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pic>
        <p:nvPicPr>
          <p:cNvPr id="5" name="Picture 4">
            <a:extLst>
              <a:ext uri="{FF2B5EF4-FFF2-40B4-BE49-F238E27FC236}">
                <a16:creationId xmlns:a16="http://schemas.microsoft.com/office/drawing/2014/main" id="{20CE27C5-29C0-AA6C-0AC1-7DCFED2BABBD}"/>
              </a:ext>
            </a:extLst>
          </p:cNvPr>
          <p:cNvPicPr>
            <a:picLocks noChangeAspect="1"/>
          </p:cNvPicPr>
          <p:nvPr/>
        </p:nvPicPr>
        <p:blipFill>
          <a:blip r:embed="rId5"/>
          <a:stretch>
            <a:fillRect/>
          </a:stretch>
        </p:blipFill>
        <p:spPr>
          <a:xfrm>
            <a:off x="1360889" y="4130930"/>
            <a:ext cx="3594541" cy="2633996"/>
          </a:xfrm>
          <a:prstGeom prst="rect">
            <a:avLst/>
          </a:prstGeom>
        </p:spPr>
      </p:pic>
    </p:spTree>
    <p:extLst>
      <p:ext uri="{BB962C8B-B14F-4D97-AF65-F5344CB8AC3E}">
        <p14:creationId xmlns:p14="http://schemas.microsoft.com/office/powerpoint/2010/main" val="1231879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a:off x="179179" y="6408615"/>
            <a:ext cx="2423342"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955692" y="3686464"/>
                <a:ext cx="4270535" cy="2308324"/>
              </a:xfrm>
              <a:prstGeom prst="rect">
                <a:avLst/>
              </a:prstGeom>
              <a:noFill/>
            </p:spPr>
            <p:txBody>
              <a:bodyPr wrap="square" rtlCol="0">
                <a:spAutoFit/>
              </a:bodyPr>
              <a:lstStyle/>
              <a:p>
                <a:r>
                  <a:rPr lang="en-GB" sz="2400" b="1" dirty="0">
                    <a:solidFill>
                      <a:schemeClr val="accent2"/>
                    </a:solidFill>
                  </a:rPr>
                  <a:t>Not using a padding, stride 1, and kernel size is 5.</a:t>
                </a:r>
              </a:p>
              <a:p>
                <a:endParaRPr lang="en-GB" sz="2400" b="1" dirty="0">
                  <a:solidFill>
                    <a:schemeClr val="accent2"/>
                  </a:solidFill>
                </a:endParaRPr>
              </a:p>
              <a:p>
                <a:r>
                  <a:rPr lang="en-GB" sz="2400" b="1" dirty="0">
                    <a:solidFill>
                      <a:schemeClr val="accent2"/>
                    </a:solidFill>
                  </a:rPr>
                  <a:t>Our magic formula from earlier then gives:</a:t>
                </a:r>
              </a:p>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𝟐𝟖</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𝟓</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𝟐𝟒</m:t>
                      </m:r>
                      <m:r>
                        <a:rPr lang="en-GB" sz="2400" b="1" i="1" dirty="0" smtClean="0">
                          <a:solidFill>
                            <a:schemeClr val="accent2"/>
                          </a:solidFill>
                          <a:latin typeface="Cambria Math" panose="02040503050406030204" pitchFamily="18" charset="0"/>
                        </a:rPr>
                        <m:t>.</m:t>
                      </m:r>
                    </m:oMath>
                  </m:oMathPara>
                </a14:m>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955692" y="3686464"/>
                <a:ext cx="4270535" cy="2308324"/>
              </a:xfrm>
              <a:prstGeom prst="rect">
                <a:avLst/>
              </a:prstGeom>
              <a:blipFill>
                <a:blip r:embed="rId3"/>
                <a:stretch>
                  <a:fillRect l="-2140" t="-2116" r="-143"/>
                </a:stretch>
              </a:blipFill>
            </p:spPr>
            <p:txBody>
              <a:bodyPr/>
              <a:lstStyle/>
              <a:p>
                <a:r>
                  <a:rPr lang="en-SG">
                    <a:noFill/>
                  </a:rPr>
                  <a:t> </a:t>
                </a:r>
              </a:p>
            </p:txBody>
          </p:sp>
        </mc:Fallback>
      </mc:AlternateContent>
    </p:spTree>
    <p:extLst>
      <p:ext uri="{BB962C8B-B14F-4D97-AF65-F5344CB8AC3E}">
        <p14:creationId xmlns:p14="http://schemas.microsoft.com/office/powerpoint/2010/main" val="3851304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2997-9D06-F97A-2DF6-237B56E95A3A}"/>
              </a:ext>
            </a:extLst>
          </p:cNvPr>
          <p:cNvSpPr>
            <a:spLocks noGrp="1"/>
          </p:cNvSpPr>
          <p:nvPr>
            <p:ph type="title"/>
          </p:nvPr>
        </p:nvSpPr>
        <p:spPr/>
        <p:txBody>
          <a:bodyPr/>
          <a:lstStyle/>
          <a:p>
            <a:r>
              <a:rPr lang="en-GB" dirty="0"/>
              <a:t>A quick word on higher dimensions</a:t>
            </a:r>
            <a:endParaRPr lang="en-SG" dirty="0"/>
          </a:p>
        </p:txBody>
      </p:sp>
      <p:sp>
        <p:nvSpPr>
          <p:cNvPr id="5" name="Content Placeholder 4">
            <a:extLst>
              <a:ext uri="{FF2B5EF4-FFF2-40B4-BE49-F238E27FC236}">
                <a16:creationId xmlns:a16="http://schemas.microsoft.com/office/drawing/2014/main" id="{ED24B781-3CF2-9CDC-FD11-1AFD10F6670C}"/>
              </a:ext>
            </a:extLst>
          </p:cNvPr>
          <p:cNvSpPr>
            <a:spLocks noGrp="1"/>
          </p:cNvSpPr>
          <p:nvPr>
            <p:ph idx="1"/>
          </p:nvPr>
        </p:nvSpPr>
        <p:spPr/>
        <p:txBody>
          <a:bodyPr/>
          <a:lstStyle/>
          <a:p>
            <a:pPr marL="0" indent="0">
              <a:buNone/>
            </a:pPr>
            <a:r>
              <a:rPr lang="en-GB" dirty="0"/>
              <a:t>So far, we have implemented the convolution operation on images that were greyscale (either our flower image or the MNIST dataset).</a:t>
            </a:r>
          </a:p>
          <a:p>
            <a:pPr marL="0" indent="0">
              <a:buNone/>
            </a:pPr>
            <a:endParaRPr lang="en-GB" dirty="0"/>
          </a:p>
          <a:p>
            <a:pPr marL="0" indent="0" algn="ctr">
              <a:buNone/>
            </a:pPr>
            <a:r>
              <a:rPr lang="en-GB" b="1" dirty="0">
                <a:solidFill>
                  <a:srgbClr val="7030A0"/>
                </a:solidFill>
              </a:rPr>
              <a:t>What happens when playing with higher dimension images, i.e. images that have more than one channel (e.g. RGB)?</a:t>
            </a:r>
            <a:endParaRPr lang="en-SG" b="1" dirty="0">
              <a:solidFill>
                <a:srgbClr val="7030A0"/>
              </a:solidFill>
            </a:endParaRPr>
          </a:p>
        </p:txBody>
      </p:sp>
    </p:spTree>
    <p:extLst>
      <p:ext uri="{BB962C8B-B14F-4D97-AF65-F5344CB8AC3E}">
        <p14:creationId xmlns:p14="http://schemas.microsoft.com/office/powerpoint/2010/main" val="4251785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8" y="1825624"/>
                <a:ext cx="6747137" cy="5032375"/>
              </a:xfrm>
            </p:spPr>
            <p:txBody>
              <a:bodyPr>
                <a:normAutofit/>
              </a:bodyPr>
              <a:lstStyle/>
              <a:p>
                <a:pPr marL="0" indent="0">
                  <a:buNone/>
                </a:pPr>
                <a:r>
                  <a:rPr lang="en-GB" b="1" dirty="0"/>
                  <a:t>In the case of RGB images</a:t>
                </a:r>
                <a:r>
                  <a:rPr lang="en-GB" dirty="0"/>
                  <a:t>, the resulting matrix </a:t>
                </a:r>
                <a14:m>
                  <m:oMath xmlns:m="http://schemas.openxmlformats.org/officeDocument/2006/math">
                    <m:r>
                      <a:rPr lang="en-GB" i="1" dirty="0" smtClean="0">
                        <a:latin typeface="Cambria Math" panose="02040503050406030204" pitchFamily="18" charset="0"/>
                      </a:rPr>
                      <m:t>𝑌</m:t>
                    </m:r>
                  </m:oMath>
                </a14:m>
                <a:r>
                  <a:rPr lang="en-GB" dirty="0"/>
                  <a:t> is then of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×3</m:t>
                    </m:r>
                  </m:oMath>
                </a14:m>
                <a:r>
                  <a:rPr lang="en-GB" dirty="0"/>
                  <a:t>.</a:t>
                </a:r>
              </a:p>
              <a:p>
                <a:pPr marL="0" indent="0">
                  <a:buNone/>
                </a:pPr>
                <a:r>
                  <a:rPr lang="en-GB" dirty="0"/>
                  <a:t>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 </m:t>
                        </m:r>
                        <m:r>
                          <a:rPr lang="en-GB" b="0" i="1" smtClean="0">
                            <a:latin typeface="Cambria Math" panose="02040503050406030204" pitchFamily="18" charset="0"/>
                          </a:rPr>
                          <m:t>𝑙</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on </a:t>
                </a:r>
                <a:r>
                  <a:rPr lang="en-GB" b="1" dirty="0">
                    <a:solidFill>
                      <a:srgbClr val="7030A0"/>
                    </a:solidFill>
                  </a:rPr>
                  <a:t>each channel separately</a:t>
                </a:r>
                <a:r>
                  <a:rPr lang="en-GB" dirty="0"/>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3]</m:t>
                    </m:r>
                  </m:oMath>
                </a14:m>
                <a:r>
                  <a:rPr lang="en-GB" dirty="0"/>
                  <a:t>:</a:t>
                </a: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8" y="1825624"/>
                <a:ext cx="6747137" cy="5032375"/>
              </a:xfrm>
              <a:blipFill>
                <a:blip r:embed="rId5"/>
                <a:stretch>
                  <a:fillRect l="-1807" t="-1937"/>
                </a:stretch>
              </a:blipFill>
            </p:spPr>
            <p:txBody>
              <a:bodyPr/>
              <a:lstStyle/>
              <a:p>
                <a:r>
                  <a:rPr lang="en-SG">
                    <a:noFill/>
                  </a:rPr>
                  <a:t> </a:t>
                </a:r>
              </a:p>
            </p:txBody>
          </p:sp>
        </mc:Fallback>
      </mc:AlternateContent>
      <p:graphicFrame>
        <p:nvGraphicFramePr>
          <p:cNvPr id="8" name="Table 6">
            <a:extLst>
              <a:ext uri="{FF2B5EF4-FFF2-40B4-BE49-F238E27FC236}">
                <a16:creationId xmlns:a16="http://schemas.microsoft.com/office/drawing/2014/main" id="{B4ADC432-19E6-7376-529F-00EE51E3EDBB}"/>
              </a:ext>
            </a:extLst>
          </p:cNvPr>
          <p:cNvGraphicFramePr>
            <a:graphicFrameLocks noGrp="1"/>
          </p:cNvGraphicFramePr>
          <p:nvPr/>
        </p:nvGraphicFramePr>
        <p:xfrm>
          <a:off x="8796216"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2" name="Table 6">
            <a:extLst>
              <a:ext uri="{FF2B5EF4-FFF2-40B4-BE49-F238E27FC236}">
                <a16:creationId xmlns:a16="http://schemas.microsoft.com/office/drawing/2014/main" id="{90050368-65D2-0B27-68D5-8DF322B9A383}"/>
              </a:ext>
            </a:extLst>
          </p:cNvPr>
          <p:cNvGraphicFramePr>
            <a:graphicFrameLocks noGrp="1"/>
          </p:cNvGraphicFramePr>
          <p:nvPr/>
        </p:nvGraphicFramePr>
        <p:xfrm>
          <a:off x="8948616"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cxnSp>
        <p:nvCxnSpPr>
          <p:cNvPr id="19" name="Straight Connector 18">
            <a:extLst>
              <a:ext uri="{FF2B5EF4-FFF2-40B4-BE49-F238E27FC236}">
                <a16:creationId xmlns:a16="http://schemas.microsoft.com/office/drawing/2014/main" id="{B51B0BFF-6DB9-2059-B8E4-DC270ED1C84C}"/>
              </a:ext>
            </a:extLst>
          </p:cNvPr>
          <p:cNvCxnSpPr/>
          <p:nvPr/>
        </p:nvCxnSpPr>
        <p:spPr>
          <a:xfrm flipH="1">
            <a:off x="2008555" y="4949092"/>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F43BFE-78B5-949A-CF63-71B5A721A4D1}"/>
                  </a:ext>
                </a:extLst>
              </p:cNvPr>
              <p:cNvSpPr txBox="1"/>
              <p:nvPr/>
            </p:nvSpPr>
            <p:spPr>
              <a:xfrm>
                <a:off x="179277" y="5949462"/>
                <a:ext cx="7833922" cy="830997"/>
              </a:xfrm>
              <a:prstGeom prst="rect">
                <a:avLst/>
              </a:prstGeom>
              <a:noFill/>
            </p:spPr>
            <p:txBody>
              <a:bodyPr wrap="square" rtlCol="0">
                <a:spAutoFit/>
              </a:bodyPr>
              <a:lstStyle/>
              <a:p>
                <a:r>
                  <a:rPr lang="en-GB" sz="2400" b="1" dirty="0">
                    <a:solidFill>
                      <a:srgbClr val="7030A0"/>
                    </a:solidFill>
                  </a:rPr>
                  <a:t>This operation preserves the original number of channels of original image </a:t>
                </a:r>
                <a14:m>
                  <m:oMath xmlns:m="http://schemas.openxmlformats.org/officeDocument/2006/math">
                    <m:r>
                      <a:rPr lang="en-GB" sz="2400" b="1" i="1" dirty="0" smtClean="0">
                        <a:solidFill>
                          <a:srgbClr val="7030A0"/>
                        </a:solidFill>
                        <a:latin typeface="Cambria Math" panose="02040503050406030204" pitchFamily="18" charset="0"/>
                      </a:rPr>
                      <m:t>𝑿</m:t>
                    </m:r>
                  </m:oMath>
                </a14:m>
                <a:r>
                  <a:rPr lang="en-GB" sz="2400" b="1" dirty="0">
                    <a:solidFill>
                      <a:srgbClr val="7030A0"/>
                    </a:solidFill>
                  </a:rPr>
                  <a:t>, producing a new RGB image </a:t>
                </a:r>
                <a14:m>
                  <m:oMath xmlns:m="http://schemas.openxmlformats.org/officeDocument/2006/math">
                    <m:r>
                      <a:rPr lang="en-GB" sz="2400" b="1" i="1" dirty="0" smtClean="0">
                        <a:solidFill>
                          <a:srgbClr val="7030A0"/>
                        </a:solidFill>
                        <a:latin typeface="Cambria Math" panose="02040503050406030204" pitchFamily="18" charset="0"/>
                      </a:rPr>
                      <m:t>𝒀</m:t>
                    </m:r>
                  </m:oMath>
                </a14:m>
                <a:r>
                  <a:rPr lang="en-GB" sz="2400" b="1" dirty="0">
                    <a:solidFill>
                      <a:srgbClr val="7030A0"/>
                    </a:solidFill>
                  </a:rPr>
                  <a:t> as a result.</a:t>
                </a:r>
                <a:endParaRPr lang="en-SG" sz="2400" b="1" dirty="0">
                  <a:solidFill>
                    <a:srgbClr val="7030A0"/>
                  </a:solidFill>
                </a:endParaRPr>
              </a:p>
            </p:txBody>
          </p:sp>
        </mc:Choice>
        <mc:Fallback xmlns="">
          <p:sp>
            <p:nvSpPr>
              <p:cNvPr id="20" name="TextBox 19">
                <a:extLst>
                  <a:ext uri="{FF2B5EF4-FFF2-40B4-BE49-F238E27FC236}">
                    <a16:creationId xmlns:a16="http://schemas.microsoft.com/office/drawing/2014/main" id="{77F43BFE-78B5-949A-CF63-71B5A721A4D1}"/>
                  </a:ext>
                </a:extLst>
              </p:cNvPr>
              <p:cNvSpPr txBox="1">
                <a:spLocks noRot="1" noChangeAspect="1" noMove="1" noResize="1" noEditPoints="1" noAdjustHandles="1" noChangeArrowheads="1" noChangeShapeType="1" noTextEdit="1"/>
              </p:cNvSpPr>
              <p:nvPr/>
            </p:nvSpPr>
            <p:spPr>
              <a:xfrm>
                <a:off x="179277" y="5949462"/>
                <a:ext cx="7833922" cy="830997"/>
              </a:xfrm>
              <a:prstGeom prst="rect">
                <a:avLst/>
              </a:prstGeom>
              <a:blipFill>
                <a:blip r:embed="rId9"/>
                <a:stretch>
                  <a:fillRect l="-1166" t="-5882" r="-622" b="-16176"/>
                </a:stretch>
              </a:blipFill>
            </p:spPr>
            <p:txBody>
              <a:bodyPr/>
              <a:lstStyle/>
              <a:p>
                <a:r>
                  <a:rPr lang="en-SG">
                    <a:noFill/>
                  </a:rPr>
                  <a:t> </a:t>
                </a:r>
              </a:p>
            </p:txBody>
          </p:sp>
        </mc:Fallback>
      </mc:AlternateContent>
    </p:spTree>
    <p:extLst>
      <p:ext uri="{BB962C8B-B14F-4D97-AF65-F5344CB8AC3E}">
        <p14:creationId xmlns:p14="http://schemas.microsoft.com/office/powerpoint/2010/main" val="783756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1112298619"/>
              </p:ext>
            </p:extLst>
          </p:nvPr>
        </p:nvGraphicFramePr>
        <p:xfrm>
          <a:off x="9965595" y="27773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8698517"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8698517"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8698516"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8698516"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8698516"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8698516"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422031" y="1825624"/>
                <a:ext cx="8273079" cy="5032375"/>
              </a:xfrm>
            </p:spPr>
            <p:txBody>
              <a:bodyPr>
                <a:normAutofit/>
              </a:bodyPr>
              <a:lstStyle/>
              <a:p>
                <a:pPr marL="0" indent="0">
                  <a:buNone/>
                </a:pPr>
                <a:r>
                  <a:rPr lang="en-GB" b="1" dirty="0"/>
                  <a:t>More generally, however:</a:t>
                </a:r>
                <a:r>
                  <a:rPr lang="en-GB" dirty="0"/>
                  <a:t> </a:t>
                </a:r>
                <a:r>
                  <a:rPr lang="en-GB" b="1" dirty="0">
                    <a:solidFill>
                      <a:srgbClr val="7030A0"/>
                    </a:solidFill>
                  </a:rPr>
                  <a:t>if you define the kernel as a tensor with its own number of channels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𝒌</m:t>
                        </m:r>
                      </m:e>
                      <m:sub>
                        <m:r>
                          <a:rPr lang="en-GB" b="1" i="1" smtClean="0">
                            <a:solidFill>
                              <a:srgbClr val="7030A0"/>
                            </a:solidFill>
                            <a:latin typeface="Cambria Math" panose="02040503050406030204" pitchFamily="18" charset="0"/>
                          </a:rPr>
                          <m:t>𝒅</m:t>
                        </m:r>
                      </m:sub>
                    </m:sSub>
                    <m:r>
                      <a:rPr lang="en-GB" b="1">
                        <a:solidFill>
                          <a:srgbClr val="7030A0"/>
                        </a:solidFill>
                        <a:latin typeface="Cambria Math" panose="02040503050406030204" pitchFamily="18" charset="0"/>
                        <a:ea typeface="Cambria Math" panose="02040503050406030204" pitchFamily="18" charset="0"/>
                      </a:rPr>
                      <m:t>≠</m:t>
                    </m:r>
                    <m:r>
                      <a:rPr lang="en-GB" b="1" i="0" smtClean="0">
                        <a:solidFill>
                          <a:srgbClr val="7030A0"/>
                        </a:solidFill>
                        <a:latin typeface="Cambria Math" panose="02040503050406030204" pitchFamily="18" charset="0"/>
                        <a:ea typeface="Cambria Math" panose="02040503050406030204" pitchFamily="18" charset="0"/>
                      </a:rPr>
                      <m:t>𝟏</m:t>
                    </m:r>
                  </m:oMath>
                </a14:m>
                <a:r>
                  <a:rPr lang="en-GB" b="1" dirty="0">
                    <a:solidFill>
                      <a:srgbClr val="7030A0"/>
                    </a:solidFill>
                  </a:rPr>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𝑑</m:t>
                        </m:r>
                      </m:sub>
                    </m:sSub>
                    <m:r>
                      <a:rPr lang="en-GB" b="0" i="1" smtClean="0">
                        <a:latin typeface="Cambria Math" panose="02040503050406030204" pitchFamily="18" charset="0"/>
                      </a:rPr>
                      <m:t>]</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b="0" i="1" smtClean="0">
                                      <a:latin typeface="Cambria Math" panose="02040503050406030204" pitchFamily="18" charset="0"/>
                                    </a:rPr>
                                  </m:ctrlPr>
                                </m:naryPr>
                                <m:sub>
                                  <m:sSup>
                                    <m:sSupPr>
                                      <m:ctrlPr>
                                        <a:rPr lang="en-GB" b="0" i="1" smtClean="0">
                                          <a:solidFill>
                                            <a:schemeClr val="accent2">
                                              <a:lumMod val="50000"/>
                                            </a:schemeClr>
                                          </a:solidFill>
                                          <a:latin typeface="Cambria Math" panose="02040503050406030204" pitchFamily="18" charset="0"/>
                                        </a:rPr>
                                      </m:ctrlPr>
                                    </m:sSupPr>
                                    <m:e>
                                      <m:r>
                                        <a:rPr lang="en-GB" b="0" i="1" smtClean="0">
                                          <a:solidFill>
                                            <a:schemeClr val="accent2">
                                              <a:lumMod val="50000"/>
                                            </a:schemeClr>
                                          </a:solidFill>
                                          <a:latin typeface="Cambria Math" panose="02040503050406030204" pitchFamily="18" charset="0"/>
                                        </a:rPr>
                                        <m:t>𝑙</m:t>
                                      </m:r>
                                    </m:e>
                                    <m:sup>
                                      <m:r>
                                        <a:rPr lang="en-GB" b="0" i="1" smtClean="0">
                                          <a:solidFill>
                                            <a:schemeClr val="accent2">
                                              <a:lumMod val="50000"/>
                                            </a:schemeClr>
                                          </a:solidFill>
                                          <a:latin typeface="Cambria Math" panose="02040503050406030204" pitchFamily="18" charset="0"/>
                                        </a:rPr>
                                        <m:t>′</m:t>
                                      </m:r>
                                    </m:sup>
                                  </m:sSup>
                                  <m:r>
                                    <a:rPr lang="en-GB" b="0" i="1" smtClean="0">
                                      <a:latin typeface="Cambria Math" panose="02040503050406030204" pitchFamily="18" charset="0"/>
                                    </a:rPr>
                                    <m:t>=1</m:t>
                                  </m:r>
                                </m:sub>
                                <m:sup>
                                  <m:r>
                                    <a:rPr lang="en-GB" b="0" i="1" smtClean="0">
                                      <a:latin typeface="Cambria Math" panose="02040503050406030204" pitchFamily="18" charset="0"/>
                                    </a:rPr>
                                    <m:t>3</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Sup>
                                        <m:sSupPr>
                                          <m:ctrlPr>
                                            <a:rPr lang="en-GB" b="1" i="1" smtClean="0">
                                              <a:solidFill>
                                                <a:schemeClr val="accent2">
                                                  <a:lumMod val="50000"/>
                                                </a:schemeClr>
                                              </a:solidFill>
                                              <a:latin typeface="Cambria Math" panose="02040503050406030204" pitchFamily="18" charset="0"/>
                                            </a:rPr>
                                          </m:ctrlPr>
                                        </m:sSupPr>
                                        <m:e>
                                          <m:r>
                                            <a:rPr lang="en-GB" b="1" i="1">
                                              <a:solidFill>
                                                <a:schemeClr val="accent2">
                                                  <a:lumMod val="50000"/>
                                                </a:schemeClr>
                                              </a:solidFill>
                                              <a:latin typeface="Cambria Math" panose="02040503050406030204" pitchFamily="18" charset="0"/>
                                            </a:rPr>
                                            <m:t>𝒍</m:t>
                                          </m:r>
                                        </m:e>
                                        <m:sup>
                                          <m:r>
                                            <a:rPr lang="en-GB" b="1" i="1">
                                              <a:solidFill>
                                                <a:schemeClr val="accent2">
                                                  <a:lumMod val="50000"/>
                                                </a:schemeClr>
                                              </a:solidFill>
                                              <a:latin typeface="Cambria Math" panose="02040503050406030204" pitchFamily="18" charset="0"/>
                                            </a:rPr>
                                            <m:t>′</m:t>
                                          </m:r>
                                        </m:sup>
                                      </m:sSup>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b="1" i="1">
                                          <a:solidFill>
                                            <a:srgbClr val="7030A0"/>
                                          </a:solidFill>
                                          <a:latin typeface="Cambria Math" panose="02040503050406030204" pitchFamily="18" charset="0"/>
                                        </a:rPr>
                                        <m:t>𝒍</m:t>
                                      </m:r>
                                    </m:sub>
                                  </m:sSub>
                                </m:e>
                              </m:nary>
                            </m:e>
                          </m:nary>
                        </m:e>
                      </m:nary>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p>
              <a:p>
                <a:pPr marL="0" indent="0">
                  <a:buNone/>
                </a:pPr>
                <a:br>
                  <a:rPr lang="en-GB" sz="2800" b="1" dirty="0">
                    <a:solidFill>
                      <a:srgbClr val="7030A0"/>
                    </a:solidFill>
                  </a:rPr>
                </a:br>
                <a:r>
                  <a:rPr lang="en-GB" sz="2800" b="1" dirty="0">
                    <a:solidFill>
                      <a:srgbClr val="7030A0"/>
                    </a:solidFill>
                  </a:rPr>
                  <a:t>This operation will then produce a new image </a:t>
                </a:r>
                <a14:m>
                  <m:oMath xmlns:m="http://schemas.openxmlformats.org/officeDocument/2006/math">
                    <m:r>
                      <a:rPr lang="en-GB" sz="2800" b="1" i="1" dirty="0" smtClean="0">
                        <a:solidFill>
                          <a:srgbClr val="7030A0"/>
                        </a:solidFill>
                        <a:latin typeface="Cambria Math" panose="02040503050406030204" pitchFamily="18" charset="0"/>
                      </a:rPr>
                      <m:t>𝒀</m:t>
                    </m:r>
                  </m:oMath>
                </a14:m>
                <a:r>
                  <a:rPr lang="en-GB" sz="2800" b="1" dirty="0">
                    <a:solidFill>
                      <a:srgbClr val="7030A0"/>
                    </a:solidFill>
                  </a:rPr>
                  <a:t>, whose number of channels matches the one of the kernel </a:t>
                </a:r>
                <a14:m>
                  <m:oMath xmlns:m="http://schemas.openxmlformats.org/officeDocument/2006/math">
                    <m:r>
                      <a:rPr lang="en-GB" sz="2800" b="1" i="1" dirty="0" smtClean="0">
                        <a:solidFill>
                          <a:srgbClr val="7030A0"/>
                        </a:solidFill>
                        <a:latin typeface="Cambria Math" panose="02040503050406030204" pitchFamily="18" charset="0"/>
                      </a:rPr>
                      <m:t>𝑲</m:t>
                    </m:r>
                  </m:oMath>
                </a14:m>
                <a:r>
                  <a:rPr lang="en-GB" sz="2800" b="1" dirty="0">
                    <a:solidFill>
                      <a:srgbClr val="7030A0"/>
                    </a:solidFill>
                  </a:rPr>
                  <a:t>, as a result, i.e. </a:t>
                </a:r>
                <a14:m>
                  <m:oMath xmlns:m="http://schemas.openxmlformats.org/officeDocument/2006/math">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𝒉</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𝒘</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𝒌</m:t>
                        </m:r>
                      </m:e>
                      <m:sub>
                        <m:r>
                          <a:rPr lang="en-GB" sz="2800" b="1" i="1" smtClean="0">
                            <a:solidFill>
                              <a:srgbClr val="7030A0"/>
                            </a:solidFill>
                            <a:latin typeface="Cambria Math" panose="02040503050406030204" pitchFamily="18" charset="0"/>
                          </a:rPr>
                          <m:t>𝒅</m:t>
                        </m:r>
                      </m:sub>
                    </m:sSub>
                  </m:oMath>
                </a14:m>
                <a:r>
                  <a:rPr lang="en-GB" sz="2800" b="1" dirty="0">
                    <a:solidFill>
                      <a:srgbClr val="7030A0"/>
                    </a:solidFill>
                  </a:rPr>
                  <a:t>.</a:t>
                </a:r>
                <a:endParaRPr lang="en-SG" sz="2800" b="1" dirty="0">
                  <a:solidFill>
                    <a:srgbClr val="7030A0"/>
                  </a:solidFill>
                </a:endParaRPr>
              </a:p>
              <a:p>
                <a:pPr marL="0" indent="0">
                  <a:buNone/>
                </a:pPr>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422031" y="1825624"/>
                <a:ext cx="8273079" cy="5032375"/>
              </a:xfrm>
              <a:blipFill>
                <a:blip r:embed="rId5"/>
                <a:stretch>
                  <a:fillRect l="-1474" t="-1937" r="-737" b="-1453"/>
                </a:stretch>
              </a:blipFill>
            </p:spPr>
            <p:txBody>
              <a:bodyPr/>
              <a:lstStyle/>
              <a:p>
                <a:r>
                  <a:rPr lang="en-SG">
                    <a:noFill/>
                  </a:rPr>
                  <a:t> </a:t>
                </a:r>
              </a:p>
            </p:txBody>
          </p:sp>
        </mc:Fallback>
      </mc:AlternateContent>
      <p:graphicFrame>
        <p:nvGraphicFramePr>
          <p:cNvPr id="3" name="Table 7">
            <a:extLst>
              <a:ext uri="{FF2B5EF4-FFF2-40B4-BE49-F238E27FC236}">
                <a16:creationId xmlns:a16="http://schemas.microsoft.com/office/drawing/2014/main" id="{6219EBA1-B698-F905-B5BD-9CD5BEEEAF23}"/>
              </a:ext>
            </a:extLst>
          </p:cNvPr>
          <p:cNvGraphicFramePr>
            <a:graphicFrameLocks noGrp="1"/>
          </p:cNvGraphicFramePr>
          <p:nvPr>
            <p:extLst>
              <p:ext uri="{D42A27DB-BD31-4B8C-83A1-F6EECF244321}">
                <p14:modId xmlns:p14="http://schemas.microsoft.com/office/powerpoint/2010/main" val="1338779965"/>
              </p:ext>
            </p:extLst>
          </p:nvPr>
        </p:nvGraphicFramePr>
        <p:xfrm>
          <a:off x="10117995" y="29297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56A2D50D-6A9F-20B4-8AEB-0CDEE6F2CB49}"/>
              </a:ext>
            </a:extLst>
          </p:cNvPr>
          <p:cNvGraphicFramePr>
            <a:graphicFrameLocks noGrp="1"/>
          </p:cNvGraphicFramePr>
          <p:nvPr>
            <p:extLst>
              <p:ext uri="{D42A27DB-BD31-4B8C-83A1-F6EECF244321}">
                <p14:modId xmlns:p14="http://schemas.microsoft.com/office/powerpoint/2010/main" val="3706022577"/>
              </p:ext>
            </p:extLst>
          </p:nvPr>
        </p:nvGraphicFramePr>
        <p:xfrm>
          <a:off x="10270395" y="30821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graphicFrame>
        <p:nvGraphicFramePr>
          <p:cNvPr id="16" name="Table 6">
            <a:extLst>
              <a:ext uri="{FF2B5EF4-FFF2-40B4-BE49-F238E27FC236}">
                <a16:creationId xmlns:a16="http://schemas.microsoft.com/office/drawing/2014/main" id="{FFD8AF59-CDA0-66B3-1FB5-FA546C44ECF1}"/>
              </a:ext>
            </a:extLst>
          </p:cNvPr>
          <p:cNvGraphicFramePr>
            <a:graphicFrameLocks noGrp="1"/>
          </p:cNvGraphicFramePr>
          <p:nvPr>
            <p:extLst>
              <p:ext uri="{D42A27DB-BD31-4B8C-83A1-F6EECF244321}">
                <p14:modId xmlns:p14="http://schemas.microsoft.com/office/powerpoint/2010/main" val="823440262"/>
              </p:ext>
            </p:extLst>
          </p:nvPr>
        </p:nvGraphicFramePr>
        <p:xfrm>
          <a:off x="9550395"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7" name="Table 6">
            <a:extLst>
              <a:ext uri="{FF2B5EF4-FFF2-40B4-BE49-F238E27FC236}">
                <a16:creationId xmlns:a16="http://schemas.microsoft.com/office/drawing/2014/main" id="{911B0CF0-88A7-6870-62E9-2BCD3482A058}"/>
              </a:ext>
            </a:extLst>
          </p:cNvPr>
          <p:cNvGraphicFramePr>
            <a:graphicFrameLocks noGrp="1"/>
          </p:cNvGraphicFramePr>
          <p:nvPr>
            <p:extLst>
              <p:ext uri="{D42A27DB-BD31-4B8C-83A1-F6EECF244321}">
                <p14:modId xmlns:p14="http://schemas.microsoft.com/office/powerpoint/2010/main" val="1788680412"/>
              </p:ext>
            </p:extLst>
          </p:nvPr>
        </p:nvGraphicFramePr>
        <p:xfrm>
          <a:off x="9702795"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6">
            <a:extLst>
              <a:ext uri="{FF2B5EF4-FFF2-40B4-BE49-F238E27FC236}">
                <a16:creationId xmlns:a16="http://schemas.microsoft.com/office/drawing/2014/main" id="{69BF603D-FBBB-16AB-A035-11424DD39641}"/>
              </a:ext>
            </a:extLst>
          </p:cNvPr>
          <p:cNvGraphicFramePr>
            <a:graphicFrameLocks noGrp="1"/>
          </p:cNvGraphicFramePr>
          <p:nvPr>
            <p:extLst>
              <p:ext uri="{D42A27DB-BD31-4B8C-83A1-F6EECF244321}">
                <p14:modId xmlns:p14="http://schemas.microsoft.com/office/powerpoint/2010/main" val="2482588212"/>
              </p:ext>
            </p:extLst>
          </p:nvPr>
        </p:nvGraphicFramePr>
        <p:xfrm>
          <a:off x="9855195"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cxnSp>
        <p:nvCxnSpPr>
          <p:cNvPr id="19" name="Straight Connector 18">
            <a:extLst>
              <a:ext uri="{FF2B5EF4-FFF2-40B4-BE49-F238E27FC236}">
                <a16:creationId xmlns:a16="http://schemas.microsoft.com/office/drawing/2014/main" id="{9025CF45-F279-88E2-9637-2A6C70964C8C}"/>
              </a:ext>
            </a:extLst>
          </p:cNvPr>
          <p:cNvCxnSpPr/>
          <p:nvPr/>
        </p:nvCxnSpPr>
        <p:spPr>
          <a:xfrm flipH="1">
            <a:off x="1916215" y="4027007"/>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74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CA40-0921-359F-E945-D951F00C7B85}"/>
              </a:ext>
            </a:extLst>
          </p:cNvPr>
          <p:cNvSpPr>
            <a:spLocks noGrp="1"/>
          </p:cNvSpPr>
          <p:nvPr>
            <p:ph type="title"/>
          </p:nvPr>
        </p:nvSpPr>
        <p:spPr/>
        <p:txBody>
          <a:bodyPr/>
          <a:lstStyle/>
          <a:p>
            <a:r>
              <a:rPr lang="en-GB" dirty="0"/>
              <a:t>Conv2d layer</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C45A1D-09E3-EE79-0E0B-AFCEAA2C1AAA}"/>
                  </a:ext>
                </a:extLst>
              </p:cNvPr>
              <p:cNvSpPr>
                <a:spLocks noGrp="1"/>
              </p:cNvSpPr>
              <p:nvPr>
                <p:ph idx="1"/>
              </p:nvPr>
            </p:nvSpPr>
            <p:spPr/>
            <p:txBody>
              <a:bodyPr/>
              <a:lstStyle/>
              <a:p>
                <a:pPr marL="0" indent="0">
                  <a:buNone/>
                </a:pPr>
                <a:r>
                  <a:rPr lang="en-GB" b="1" dirty="0"/>
                  <a:t>Definition (the </a:t>
                </a:r>
                <a:r>
                  <a:rPr lang="en-GB" b="1" dirty="0">
                    <a:solidFill>
                      <a:srgbClr val="00B050"/>
                    </a:solidFill>
                  </a:rPr>
                  <a:t>Conv2d</a:t>
                </a:r>
                <a:r>
                  <a:rPr lang="en-GB" b="1" dirty="0"/>
                  <a:t> layer):</a:t>
                </a:r>
              </a:p>
              <a:p>
                <a:pPr marL="0" indent="0">
                  <a:buNone/>
                </a:pPr>
                <a:r>
                  <a:rPr lang="en-SG" dirty="0"/>
                  <a:t>The </a:t>
                </a:r>
                <a:r>
                  <a:rPr lang="en-SG" b="1" dirty="0">
                    <a:solidFill>
                      <a:srgbClr val="00B050"/>
                    </a:solidFill>
                  </a:rPr>
                  <a:t>Conv2d</a:t>
                </a:r>
                <a:r>
                  <a:rPr lang="en-SG" dirty="0"/>
                  <a:t> </a:t>
                </a:r>
                <a:r>
                  <a:rPr lang="en-SG" b="1" dirty="0"/>
                  <a:t>layer</a:t>
                </a:r>
                <a:r>
                  <a:rPr lang="en-SG" dirty="0"/>
                  <a:t> is </a:t>
                </a:r>
                <a:r>
                  <a:rPr lang="en-SG" dirty="0" err="1"/>
                  <a:t>PyTorch’s</a:t>
                </a:r>
                <a:r>
                  <a:rPr lang="en-SG" dirty="0"/>
                  <a:t> implementation of the convolution operation we have seen earlier.</a:t>
                </a:r>
              </a:p>
              <a:p>
                <a:pPr marL="0" indent="0">
                  <a:buNone/>
                </a:pPr>
                <a:r>
                  <a:rPr lang="en-SG" dirty="0"/>
                  <a:t>The first two integer values correspond to the number of channels of input images </a:t>
                </a:r>
                <a14:m>
                  <m:oMath xmlns:m="http://schemas.openxmlformats.org/officeDocument/2006/math">
                    <m:r>
                      <a:rPr lang="en-SG" i="1" dirty="0" smtClean="0">
                        <a:latin typeface="Cambria Math" panose="02040503050406030204" pitchFamily="18" charset="0"/>
                      </a:rPr>
                      <m:t>𝑋</m:t>
                    </m:r>
                  </m:oMath>
                </a14:m>
                <a:r>
                  <a:rPr lang="en-SG" dirty="0"/>
                  <a:t> and the number of channels in kernel.</a:t>
                </a:r>
              </a:p>
              <a:p>
                <a:pPr marL="0" indent="0">
                  <a:buNone/>
                </a:pPr>
                <a:r>
                  <a:rPr lang="en-SG" dirty="0"/>
                  <a:t>The convolution  layer below then expects grayscale images </a:t>
                </a:r>
                <a14:m>
                  <m:oMath xmlns:m="http://schemas.openxmlformats.org/officeDocument/2006/math">
                    <m:r>
                      <a:rPr lang="en-SG" i="1" dirty="0" smtClean="0">
                        <a:latin typeface="Cambria Math" panose="02040503050406030204" pitchFamily="18" charset="0"/>
                      </a:rPr>
                      <m:t>𝑋</m:t>
                    </m:r>
                  </m:oMath>
                </a14:m>
                <a:r>
                  <a:rPr lang="en-SG" dirty="0"/>
                  <a:t> with only one channel and will produce images </a:t>
                </a:r>
                <a14:m>
                  <m:oMath xmlns:m="http://schemas.openxmlformats.org/officeDocument/2006/math">
                    <m:r>
                      <a:rPr lang="en-SG" i="1" dirty="0" smtClean="0">
                        <a:latin typeface="Cambria Math" panose="02040503050406030204" pitchFamily="18" charset="0"/>
                      </a:rPr>
                      <m:t>𝑌</m:t>
                    </m:r>
                  </m:oMath>
                </a14:m>
                <a:r>
                  <a:rPr lang="en-SG" dirty="0"/>
                  <a:t> with 32 channels.</a:t>
                </a:r>
              </a:p>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p:txBody>
          </p:sp>
        </mc:Choice>
        <mc:Fallback>
          <p:sp>
            <p:nvSpPr>
              <p:cNvPr id="3" name="Content Placeholder 2">
                <a:extLst>
                  <a:ext uri="{FF2B5EF4-FFF2-40B4-BE49-F238E27FC236}">
                    <a16:creationId xmlns:a16="http://schemas.microsoft.com/office/drawing/2014/main" id="{28C45A1D-09E3-EE79-0E0B-AFCEAA2C1AAA}"/>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EC0DF93D-CC48-72BD-2451-2FDCF29CA14F}"/>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11829562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Convolution on high dim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BDA6510-F5F1-BCF2-8199-3EE3597961DE}"/>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2916628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r>
                  <a:rPr lang="en-GB" dirty="0"/>
                  <a:t>Eventually chaining several convolutions, will lead to combining operations together.</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F02F9E3-681F-B342-E79C-4B4C7677EFEE}"/>
              </a:ext>
            </a:extLst>
          </p:cNvPr>
          <p:cNvPicPr>
            <a:picLocks noChangeAspect="1"/>
          </p:cNvPicPr>
          <p:nvPr/>
        </p:nvPicPr>
        <p:blipFill>
          <a:blip r:embed="rId3"/>
          <a:stretch>
            <a:fillRect/>
          </a:stretch>
        </p:blipFill>
        <p:spPr>
          <a:xfrm>
            <a:off x="1388819" y="6017738"/>
            <a:ext cx="9414362" cy="840262"/>
          </a:xfrm>
          <a:prstGeom prst="rect">
            <a:avLst/>
          </a:prstGeom>
        </p:spPr>
      </p:pic>
    </p:spTree>
    <p:extLst>
      <p:ext uri="{BB962C8B-B14F-4D97-AF65-F5344CB8AC3E}">
        <p14:creationId xmlns:p14="http://schemas.microsoft.com/office/powerpoint/2010/main" val="28559270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63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The core idea behind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Convolutional Neural Networks</a:t>
            </a:r>
            <a:r>
              <a:rPr lang="en-GB" b="1" dirty="0"/>
              <a:t>):</a:t>
            </a:r>
          </a:p>
          <a:p>
            <a:pPr marL="0" indent="0">
              <a:buNone/>
            </a:pPr>
            <a:r>
              <a:rPr lang="en-SG" dirty="0"/>
              <a:t>Introduced in [</a:t>
            </a:r>
            <a:r>
              <a:rPr lang="en-US" dirty="0"/>
              <a:t>LeCun1998</a:t>
            </a:r>
            <a:r>
              <a:rPr lang="en-SG" dirty="0"/>
              <a:t>], </a:t>
            </a:r>
            <a:r>
              <a:rPr lang="en-SG" b="1" dirty="0">
                <a:solidFill>
                  <a:srgbClr val="00B050"/>
                </a:solidFill>
              </a:rPr>
              <a:t>Convolutional</a:t>
            </a:r>
            <a:r>
              <a:rPr lang="en-SG" b="1" dirty="0"/>
              <a:t> </a:t>
            </a:r>
            <a:r>
              <a:rPr lang="en-SG" b="1" dirty="0">
                <a:solidFill>
                  <a:srgbClr val="00B050"/>
                </a:solidFill>
              </a:rPr>
              <a:t>Neural</a:t>
            </a:r>
            <a:r>
              <a:rPr lang="en-SG" b="1" dirty="0"/>
              <a:t> </a:t>
            </a:r>
            <a:r>
              <a:rPr lang="en-SG" b="1" dirty="0">
                <a:solidFill>
                  <a:srgbClr val="00B050"/>
                </a:solidFill>
              </a:rPr>
              <a:t>Networks</a:t>
            </a:r>
            <a:r>
              <a:rPr lang="en-SG" dirty="0"/>
              <a:t> (or </a:t>
            </a:r>
            <a:r>
              <a:rPr lang="en-SG" b="1" dirty="0"/>
              <a:t>CNNs</a:t>
            </a:r>
            <a:r>
              <a:rPr lang="en-SG" dirty="0"/>
              <a:t> in short) are Neural Networks which integrate convolutions as the processing operations to be used on input images, in place of the Linear ones.</a:t>
            </a:r>
          </a:p>
          <a:p>
            <a:pPr marL="0" indent="0">
              <a:buNone/>
            </a:pPr>
            <a:r>
              <a:rPr lang="en-SG" dirty="0"/>
              <a:t>Training a CNN is then equivalent to </a:t>
            </a:r>
            <a:r>
              <a:rPr lang="en-SG" b="1" dirty="0"/>
              <a:t>letting the Neural Network decide on which kernels values</a:t>
            </a:r>
            <a:r>
              <a:rPr lang="en-SG" dirty="0"/>
              <a:t> (and therefore image processing operations) to use in the convolution operations run in both parallel and sequence.</a:t>
            </a:r>
          </a:p>
        </p:txBody>
      </p:sp>
    </p:spTree>
    <p:extLst>
      <p:ext uri="{BB962C8B-B14F-4D97-AF65-F5344CB8AC3E}">
        <p14:creationId xmlns:p14="http://schemas.microsoft.com/office/powerpoint/2010/main" val="1857452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Training a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r>
              <a:rPr lang="en-SG" dirty="0"/>
              <a:t>CNNs have shown much better performance at processing images data types, compared to Neural Networks implementing Linear operations only.</a:t>
            </a:r>
          </a:p>
          <a:p>
            <a:r>
              <a:rPr lang="en-SG" dirty="0"/>
              <a:t>For this reason, </a:t>
            </a:r>
            <a:r>
              <a:rPr lang="en-SG" b="1" dirty="0"/>
              <a:t>Convolutions (and CNNs) are indeed the preferred processing method when inputs are images.</a:t>
            </a:r>
          </a:p>
          <a:p>
            <a:endParaRPr lang="en-SG" dirty="0"/>
          </a:p>
          <a:p>
            <a:r>
              <a:rPr lang="en-SG" dirty="0">
                <a:solidFill>
                  <a:srgbClr val="FF0000"/>
                </a:solidFill>
              </a:rPr>
              <a:t>In addition, as the convolution is “just another weird matrix multiplication of some sort”, this means that </a:t>
            </a:r>
            <a:r>
              <a:rPr lang="en-SG" b="1" dirty="0">
                <a:solidFill>
                  <a:srgbClr val="FF0000"/>
                </a:solidFill>
              </a:rPr>
              <a:t>the trainable parameters (weight/kernel and bias) </a:t>
            </a:r>
            <a:r>
              <a:rPr lang="en-SG" dirty="0">
                <a:solidFill>
                  <a:srgbClr val="FF0000"/>
                </a:solidFill>
              </a:rPr>
              <a:t>could be trained </a:t>
            </a:r>
            <a:r>
              <a:rPr lang="en-SG" b="1" dirty="0">
                <a:solidFill>
                  <a:srgbClr val="FF0000"/>
                </a:solidFill>
              </a:rPr>
              <a:t>using the same backpropagation as earlier</a:t>
            </a:r>
            <a:r>
              <a:rPr lang="en-SG" dirty="0">
                <a:solidFill>
                  <a:srgbClr val="FF0000"/>
                </a:solidFill>
              </a:rPr>
              <a:t>!</a:t>
            </a:r>
          </a:p>
          <a:p>
            <a:r>
              <a:rPr lang="en-SG" i="1" dirty="0"/>
              <a:t>(We will however not implement it and rely on </a:t>
            </a:r>
            <a:r>
              <a:rPr lang="en-SG" i="1" dirty="0" err="1"/>
              <a:t>autograd</a:t>
            </a:r>
            <a:r>
              <a:rPr lang="en-SG" i="1" dirty="0"/>
              <a:t>!)</a:t>
            </a:r>
          </a:p>
        </p:txBody>
      </p:sp>
    </p:spTree>
    <p:extLst>
      <p:ext uri="{BB962C8B-B14F-4D97-AF65-F5344CB8AC3E}">
        <p14:creationId xmlns:p14="http://schemas.microsoft.com/office/powerpoint/2010/main" val="144273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r>
              <a:rPr lang="en-GB" dirty="0"/>
              <a:t>Each element in a Greyscale matrix or RGB matrix corresponds to a pixel, representing something in the image.</a:t>
            </a:r>
          </a:p>
          <a:p>
            <a:r>
              <a:rPr lang="en-GB" dirty="0"/>
              <a:t>The problem, however, is that </a:t>
            </a:r>
            <a:r>
              <a:rPr lang="en-GB" b="1" dirty="0"/>
              <a:t>it is often impossible to guess the meaning of a given pixel, by looking at a pixel alone</a:t>
            </a:r>
            <a:r>
              <a:rPr lang="en-GB" dirty="0"/>
              <a:t>.</a:t>
            </a:r>
            <a:endParaRPr lang="en-SG" dirty="0"/>
          </a:p>
        </p:txBody>
      </p:sp>
      <p:pic>
        <p:nvPicPr>
          <p:cNvPr id="9" name="Picture 8" descr="Qr code&#10;&#10;Description automatically generated">
            <a:extLst>
              <a:ext uri="{FF2B5EF4-FFF2-40B4-BE49-F238E27FC236}">
                <a16:creationId xmlns:a16="http://schemas.microsoft.com/office/drawing/2014/main" id="{FA9290F7-961F-9AC0-462E-40885BD9A7D2}"/>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0086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We will therefore build our first Convolutional Neural Network (CNN).</a:t>
            </a:r>
          </a:p>
          <a:p>
            <a:r>
              <a:rPr lang="en-GB" dirty="0"/>
              <a:t>This network will have the same logic as the previous DNN from last week, but it will </a:t>
            </a:r>
            <a:r>
              <a:rPr lang="en-GB" b="1" dirty="0"/>
              <a:t>replace the first few Linear layers with Conv2d operations instead</a:t>
            </a:r>
            <a:r>
              <a:rPr lang="en-GB" dirty="0"/>
              <a:t>. </a:t>
            </a:r>
          </a:p>
          <a:p>
            <a:r>
              <a:rPr lang="en-GB" dirty="0"/>
              <a:t>By doing so, we are hoping that </a:t>
            </a:r>
            <a:r>
              <a:rPr lang="en-GB" b="1" dirty="0"/>
              <a:t>the CNN will be able to figure out which kernel values (and image processing operations) to use</a:t>
            </a:r>
            <a:r>
              <a:rPr lang="en-GB" dirty="0"/>
              <a:t>, for the MNIST classification task.</a:t>
            </a:r>
          </a:p>
          <a:p>
            <a:r>
              <a:rPr lang="en-GB" dirty="0"/>
              <a:t>The </a:t>
            </a:r>
            <a:r>
              <a:rPr lang="en-GB" b="1" dirty="0"/>
              <a:t>final layers must consist of Linear layers</a:t>
            </a:r>
            <a:r>
              <a:rPr lang="en-GB" dirty="0"/>
              <a:t>, whose purpose is to eventually produce a vector of 10 values, probabilities for each class.</a:t>
            </a:r>
          </a:p>
          <a:p>
            <a:r>
              <a:rPr lang="en-GB" dirty="0"/>
              <a:t>Between the last Conv2d (which produces a 2D image) and the first fully connected vector (which expects a 1D vector), we will implement a </a:t>
            </a:r>
            <a:r>
              <a:rPr lang="en-GB" b="1" dirty="0"/>
              <a:t>flattening</a:t>
            </a:r>
            <a:r>
              <a:rPr lang="en-GB" dirty="0"/>
              <a:t> of the image, as before.</a:t>
            </a:r>
            <a:endParaRPr lang="en-SG" dirty="0"/>
          </a:p>
        </p:txBody>
      </p:sp>
    </p:spTree>
    <p:extLst>
      <p:ext uri="{BB962C8B-B14F-4D97-AF65-F5344CB8AC3E}">
        <p14:creationId xmlns:p14="http://schemas.microsoft.com/office/powerpoint/2010/main" val="3440024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graphicFrame>
        <p:nvGraphicFramePr>
          <p:cNvPr id="9" name="Diagram 8">
            <a:extLst>
              <a:ext uri="{FF2B5EF4-FFF2-40B4-BE49-F238E27FC236}">
                <a16:creationId xmlns:a16="http://schemas.microsoft.com/office/drawing/2014/main" id="{B78A3F9D-34CE-9E5C-499C-81A82B92F7F2}"/>
              </a:ext>
            </a:extLst>
          </p:cNvPr>
          <p:cNvGraphicFramePr/>
          <p:nvPr>
            <p:extLst>
              <p:ext uri="{D42A27DB-BD31-4B8C-83A1-F6EECF244321}">
                <p14:modId xmlns:p14="http://schemas.microsoft.com/office/powerpoint/2010/main" val="2378489584"/>
              </p:ext>
            </p:extLst>
          </p:nvPr>
        </p:nvGraphicFramePr>
        <p:xfrm>
          <a:off x="140677" y="2485291"/>
          <a:ext cx="11871569" cy="382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96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pic>
        <p:nvPicPr>
          <p:cNvPr id="7" name="Picture 6">
            <a:extLst>
              <a:ext uri="{FF2B5EF4-FFF2-40B4-BE49-F238E27FC236}">
                <a16:creationId xmlns:a16="http://schemas.microsoft.com/office/drawing/2014/main" id="{C10F4518-96E1-462A-8DA7-65DE3DBAF4E5}"/>
              </a:ext>
            </a:extLst>
          </p:cNvPr>
          <p:cNvPicPr>
            <a:picLocks noChangeAspect="1"/>
          </p:cNvPicPr>
          <p:nvPr/>
        </p:nvPicPr>
        <p:blipFill>
          <a:blip r:embed="rId2"/>
          <a:stretch>
            <a:fillRect/>
          </a:stretch>
        </p:blipFill>
        <p:spPr>
          <a:xfrm>
            <a:off x="330199" y="2550380"/>
            <a:ext cx="11730845" cy="3826974"/>
          </a:xfrm>
          <a:prstGeom prst="rect">
            <a:avLst/>
          </a:prstGeom>
        </p:spPr>
      </p:pic>
    </p:spTree>
    <p:extLst>
      <p:ext uri="{BB962C8B-B14F-4D97-AF65-F5344CB8AC3E}">
        <p14:creationId xmlns:p14="http://schemas.microsoft.com/office/powerpoint/2010/main" val="2451701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5181600" cy="5032375"/>
          </a:xfrm>
        </p:spPr>
        <p:txBody>
          <a:bodyPr/>
          <a:lstStyle/>
          <a:p>
            <a:pPr marL="0" indent="0">
              <a:buNone/>
            </a:pPr>
            <a:r>
              <a:rPr lang="en-GB" b="1" dirty="0"/>
              <a:t>Our CNN: </a:t>
            </a:r>
            <a:r>
              <a:rPr lang="en-GB" dirty="0"/>
              <a:t>2 Conv2d layers + Flatten + 2 Linear layers</a:t>
            </a:r>
          </a:p>
          <a:p>
            <a:r>
              <a:rPr lang="en-GB" dirty="0"/>
              <a:t>Define the sequence of operations in the forward method as before.</a:t>
            </a:r>
          </a:p>
          <a:p>
            <a:r>
              <a:rPr lang="en-GB" b="1" dirty="0"/>
              <a:t>Good practice: </a:t>
            </a:r>
            <a:r>
              <a:rPr lang="en-GB" dirty="0"/>
              <a:t>We will print the shape of each layer output to confirm sizes produced by each layer.</a:t>
            </a:r>
          </a:p>
          <a:p>
            <a:endParaRPr lang="en-SG" dirty="0"/>
          </a:p>
        </p:txBody>
      </p:sp>
      <p:pic>
        <p:nvPicPr>
          <p:cNvPr id="5" name="Picture 4">
            <a:extLst>
              <a:ext uri="{FF2B5EF4-FFF2-40B4-BE49-F238E27FC236}">
                <a16:creationId xmlns:a16="http://schemas.microsoft.com/office/drawing/2014/main" id="{FF7F602B-48AB-9361-0845-2BA75EFF3120}"/>
              </a:ext>
            </a:extLst>
          </p:cNvPr>
          <p:cNvPicPr>
            <a:picLocks noChangeAspect="1"/>
          </p:cNvPicPr>
          <p:nvPr/>
        </p:nvPicPr>
        <p:blipFill>
          <a:blip r:embed="rId2"/>
          <a:stretch>
            <a:fillRect/>
          </a:stretch>
        </p:blipFill>
        <p:spPr>
          <a:xfrm>
            <a:off x="6447623" y="623496"/>
            <a:ext cx="5744377" cy="5611008"/>
          </a:xfrm>
          <a:prstGeom prst="rect">
            <a:avLst/>
          </a:prstGeom>
        </p:spPr>
      </p:pic>
    </p:spTree>
    <p:extLst>
      <p:ext uri="{BB962C8B-B14F-4D97-AF65-F5344CB8AC3E}">
        <p14:creationId xmlns:p14="http://schemas.microsoft.com/office/powerpoint/2010/main" val="4292280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10970846" cy="5032375"/>
          </a:xfrm>
        </p:spPr>
        <p:txBody>
          <a:bodyPr/>
          <a:lstStyle/>
          <a:p>
            <a:pPr marL="0" indent="0">
              <a:buNone/>
            </a:pPr>
            <a:r>
              <a:rPr lang="en-GB" b="1" dirty="0"/>
              <a:t>Good practice: </a:t>
            </a:r>
            <a:r>
              <a:rPr lang="en-GB" dirty="0"/>
              <a:t>We will show the modules/layers in our CNN, and print the shape of each layer output to confirm sizes produced by each layer.</a:t>
            </a:r>
          </a:p>
          <a:p>
            <a:endParaRPr lang="en-SG" dirty="0"/>
          </a:p>
        </p:txBody>
      </p:sp>
      <p:pic>
        <p:nvPicPr>
          <p:cNvPr id="4" name="Picture 3">
            <a:extLst>
              <a:ext uri="{FF2B5EF4-FFF2-40B4-BE49-F238E27FC236}">
                <a16:creationId xmlns:a16="http://schemas.microsoft.com/office/drawing/2014/main" id="{304386BA-237E-9592-67C8-7C5B03629212}"/>
              </a:ext>
            </a:extLst>
          </p:cNvPr>
          <p:cNvPicPr>
            <a:picLocks noChangeAspect="1"/>
          </p:cNvPicPr>
          <p:nvPr/>
        </p:nvPicPr>
        <p:blipFill>
          <a:blip r:embed="rId2"/>
          <a:stretch>
            <a:fillRect/>
          </a:stretch>
        </p:blipFill>
        <p:spPr>
          <a:xfrm>
            <a:off x="382954" y="2780731"/>
            <a:ext cx="6773220" cy="4077269"/>
          </a:xfrm>
          <a:prstGeom prst="rect">
            <a:avLst/>
          </a:prstGeom>
        </p:spPr>
      </p:pic>
      <p:pic>
        <p:nvPicPr>
          <p:cNvPr id="6" name="Picture 5">
            <a:extLst>
              <a:ext uri="{FF2B5EF4-FFF2-40B4-BE49-F238E27FC236}">
                <a16:creationId xmlns:a16="http://schemas.microsoft.com/office/drawing/2014/main" id="{AF2E281F-1EA1-328E-DF9C-E1EE24431E75}"/>
              </a:ext>
            </a:extLst>
          </p:cNvPr>
          <p:cNvPicPr>
            <a:picLocks noChangeAspect="1"/>
          </p:cNvPicPr>
          <p:nvPr/>
        </p:nvPicPr>
        <p:blipFill rotWithShape="1">
          <a:blip r:embed="rId3"/>
          <a:srcRect l="9810" r="10076"/>
          <a:stretch/>
        </p:blipFill>
        <p:spPr>
          <a:xfrm>
            <a:off x="6323622" y="4437902"/>
            <a:ext cx="5587023" cy="2251802"/>
          </a:xfrm>
          <a:prstGeom prst="rect">
            <a:avLst/>
          </a:prstGeom>
        </p:spPr>
      </p:pic>
    </p:spTree>
    <p:extLst>
      <p:ext uri="{BB962C8B-B14F-4D97-AF65-F5344CB8AC3E}">
        <p14:creationId xmlns:p14="http://schemas.microsoft.com/office/powerpoint/2010/main" val="2612326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55CF-71AD-8708-D45D-C57DB522E9CE}"/>
              </a:ext>
            </a:extLst>
          </p:cNvPr>
          <p:cNvSpPr>
            <a:spLocks noGrp="1"/>
          </p:cNvSpPr>
          <p:nvPr>
            <p:ph type="title"/>
          </p:nvPr>
        </p:nvSpPr>
        <p:spPr/>
        <p:txBody>
          <a:bodyPr/>
          <a:lstStyle/>
          <a:p>
            <a:r>
              <a:rPr lang="en-GB" dirty="0"/>
              <a:t>Writing a trainer function for CNNs</a:t>
            </a:r>
            <a:endParaRPr lang="en-SG" dirty="0"/>
          </a:p>
        </p:txBody>
      </p:sp>
      <p:sp>
        <p:nvSpPr>
          <p:cNvPr id="3" name="Content Placeholder 2">
            <a:extLst>
              <a:ext uri="{FF2B5EF4-FFF2-40B4-BE49-F238E27FC236}">
                <a16:creationId xmlns:a16="http://schemas.microsoft.com/office/drawing/2014/main" id="{16F36D4B-4B16-4684-970A-631B83A376BD}"/>
              </a:ext>
            </a:extLst>
          </p:cNvPr>
          <p:cNvSpPr>
            <a:spLocks noGrp="1"/>
          </p:cNvSpPr>
          <p:nvPr>
            <p:ph idx="1"/>
          </p:nvPr>
        </p:nvSpPr>
        <p:spPr>
          <a:xfrm>
            <a:off x="838200" y="1825624"/>
            <a:ext cx="10515600" cy="5032375"/>
          </a:xfrm>
        </p:spPr>
        <p:txBody>
          <a:bodyPr>
            <a:normAutofit/>
          </a:bodyPr>
          <a:lstStyle/>
          <a:p>
            <a:pPr marL="0" indent="0">
              <a:buNone/>
            </a:pPr>
            <a:r>
              <a:rPr lang="en-GB" dirty="0"/>
              <a:t>As before, we need a </a:t>
            </a:r>
            <a:r>
              <a:rPr lang="en-GB" b="1" dirty="0"/>
              <a:t>trainer</a:t>
            </a:r>
            <a:r>
              <a:rPr lang="en-GB" dirty="0"/>
              <a:t> and </a:t>
            </a:r>
            <a:r>
              <a:rPr lang="en-GB" b="1" dirty="0"/>
              <a:t>evaluation</a:t>
            </a:r>
            <a:r>
              <a:rPr lang="en-GB" dirty="0"/>
              <a:t> </a:t>
            </a:r>
            <a:r>
              <a:rPr lang="en-GB" b="1" dirty="0"/>
              <a:t>function</a:t>
            </a:r>
            <a:r>
              <a:rPr lang="en-GB" dirty="0"/>
              <a:t> for our CNN model.</a:t>
            </a:r>
          </a:p>
          <a:p>
            <a:r>
              <a:rPr lang="en-GB" dirty="0"/>
              <a:t>We will be using a </a:t>
            </a:r>
            <a:r>
              <a:rPr lang="en-GB" b="1" dirty="0"/>
              <a:t>stochastic</a:t>
            </a:r>
            <a:r>
              <a:rPr lang="en-GB" dirty="0"/>
              <a:t> </a:t>
            </a:r>
            <a:r>
              <a:rPr lang="en-GB" b="1" dirty="0"/>
              <a:t>mini-batch</a:t>
            </a:r>
            <a:r>
              <a:rPr lang="en-GB" dirty="0"/>
              <a:t> </a:t>
            </a:r>
            <a:r>
              <a:rPr lang="en-GB" b="1" dirty="0"/>
              <a:t>Adam</a:t>
            </a:r>
            <a:r>
              <a:rPr lang="en-GB" dirty="0"/>
              <a:t> </a:t>
            </a:r>
            <a:r>
              <a:rPr lang="en-GB" b="1" dirty="0"/>
              <a:t>optimizer</a:t>
            </a:r>
            <a:r>
              <a:rPr lang="en-GB" dirty="0"/>
              <a:t>, like before.</a:t>
            </a:r>
          </a:p>
          <a:p>
            <a:r>
              <a:rPr lang="en-GB" b="1" dirty="0"/>
              <a:t>Loss</a:t>
            </a:r>
            <a:r>
              <a:rPr lang="en-GB" dirty="0"/>
              <a:t> is </a:t>
            </a:r>
            <a:r>
              <a:rPr lang="en-GB" b="1" dirty="0"/>
              <a:t>cross</a:t>
            </a:r>
            <a:r>
              <a:rPr lang="en-GB" dirty="0"/>
              <a:t> </a:t>
            </a:r>
            <a:r>
              <a:rPr lang="en-GB" b="1" dirty="0"/>
              <a:t>entropy</a:t>
            </a:r>
            <a:r>
              <a:rPr lang="en-GB" dirty="0"/>
              <a:t>, like before.</a:t>
            </a:r>
          </a:p>
          <a:p>
            <a:r>
              <a:rPr lang="en-GB" dirty="0"/>
              <a:t>We will keep track of the </a:t>
            </a:r>
            <a:r>
              <a:rPr lang="en-GB" b="1" dirty="0"/>
              <a:t>train/test losses</a:t>
            </a:r>
            <a:r>
              <a:rPr lang="en-GB" dirty="0"/>
              <a:t>, </a:t>
            </a:r>
            <a:r>
              <a:rPr lang="en-GB" b="1" dirty="0"/>
              <a:t>train/ test accuracies</a:t>
            </a:r>
            <a:r>
              <a:rPr lang="en-GB" dirty="0"/>
              <a:t>, and display them in training performance curves later.</a:t>
            </a:r>
          </a:p>
          <a:p>
            <a:r>
              <a:rPr lang="en-GB" dirty="0"/>
              <a:t>Over a given number of iterations, using the power of the </a:t>
            </a:r>
            <a:r>
              <a:rPr lang="en-GB" b="1" dirty="0"/>
              <a:t>backward</a:t>
            </a:r>
            <a:r>
              <a:rPr lang="en-GB" dirty="0"/>
              <a:t>() and </a:t>
            </a:r>
            <a:r>
              <a:rPr lang="en-GB" b="1" dirty="0" err="1"/>
              <a:t>optimizer.step</a:t>
            </a:r>
            <a:r>
              <a:rPr lang="en-GB" b="1" dirty="0"/>
              <a:t>() </a:t>
            </a:r>
            <a:r>
              <a:rPr lang="en-GB" dirty="0"/>
              <a:t>methods to update parameters automatically for us in all the Conv2d and Linear layers.</a:t>
            </a:r>
          </a:p>
          <a:p>
            <a:r>
              <a:rPr lang="en-GB" dirty="0"/>
              <a:t>We will then set the model on </a:t>
            </a:r>
            <a:r>
              <a:rPr lang="en-GB" b="1" dirty="0"/>
              <a:t>eval</a:t>
            </a:r>
            <a:r>
              <a:rPr lang="en-GB" dirty="0"/>
              <a:t> </a:t>
            </a:r>
            <a:r>
              <a:rPr lang="en-GB" b="1" dirty="0"/>
              <a:t>mode</a:t>
            </a:r>
            <a:r>
              <a:rPr lang="en-GB" dirty="0"/>
              <a:t> and </a:t>
            </a:r>
            <a:r>
              <a:rPr lang="en-GB" b="1" dirty="0"/>
              <a:t>compute</a:t>
            </a:r>
            <a:r>
              <a:rPr lang="en-GB" dirty="0"/>
              <a:t> </a:t>
            </a:r>
            <a:r>
              <a:rPr lang="en-GB" b="1" dirty="0"/>
              <a:t>losses</a:t>
            </a:r>
            <a:r>
              <a:rPr lang="en-GB" dirty="0"/>
              <a:t> and </a:t>
            </a:r>
            <a:r>
              <a:rPr lang="en-GB" b="1" dirty="0"/>
              <a:t>accuracies</a:t>
            </a:r>
            <a:r>
              <a:rPr lang="en-GB" dirty="0"/>
              <a:t> on the testing set, one final time.</a:t>
            </a:r>
            <a:endParaRPr lang="en-SG" dirty="0"/>
          </a:p>
        </p:txBody>
      </p:sp>
    </p:spTree>
    <p:extLst>
      <p:ext uri="{BB962C8B-B14F-4D97-AF65-F5344CB8AC3E}">
        <p14:creationId xmlns:p14="http://schemas.microsoft.com/office/powerpoint/2010/main" val="3219908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b="75374"/>
          <a:stretch/>
        </p:blipFill>
        <p:spPr>
          <a:xfrm>
            <a:off x="275797" y="3284375"/>
            <a:ext cx="11640405" cy="2425960"/>
          </a:xfrm>
          <a:prstGeom prst="rect">
            <a:avLst/>
          </a:prstGeom>
        </p:spPr>
      </p:pic>
      <p:sp>
        <p:nvSpPr>
          <p:cNvPr id="6" name="Title 3">
            <a:extLst>
              <a:ext uri="{FF2B5EF4-FFF2-40B4-BE49-F238E27FC236}">
                <a16:creationId xmlns:a16="http://schemas.microsoft.com/office/drawing/2014/main" id="{9AF326D4-9153-F62E-B304-57258E18EA63}"/>
              </a:ext>
            </a:extLst>
          </p:cNvPr>
          <p:cNvSpPr>
            <a:spLocks noGrp="1"/>
          </p:cNvSpPr>
          <p:nvPr>
            <p:ph type="title"/>
          </p:nvPr>
        </p:nvSpPr>
        <p:spPr>
          <a:xfrm>
            <a:off x="838200" y="365125"/>
            <a:ext cx="10515600" cy="1325563"/>
          </a:xfrm>
        </p:spPr>
        <p:txBody>
          <a:bodyPr/>
          <a:lstStyle/>
          <a:p>
            <a:r>
              <a:rPr lang="en-GB" dirty="0"/>
              <a:t>Trainer/Eval function (setup)</a:t>
            </a:r>
            <a:endParaRPr lang="en-SG" dirty="0"/>
          </a:p>
        </p:txBody>
      </p:sp>
    </p:spTree>
    <p:extLst>
      <p:ext uri="{BB962C8B-B14F-4D97-AF65-F5344CB8AC3E}">
        <p14:creationId xmlns:p14="http://schemas.microsoft.com/office/powerpoint/2010/main" val="2621094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t="25578"/>
          <a:stretch/>
        </p:blipFill>
        <p:spPr>
          <a:xfrm>
            <a:off x="1768491" y="1406799"/>
            <a:ext cx="8655018" cy="5451201"/>
          </a:xfrm>
          <a:prstGeom prst="rect">
            <a:avLst/>
          </a:prstGeom>
        </p:spPr>
      </p:pic>
      <p:sp>
        <p:nvSpPr>
          <p:cNvPr id="2" name="Title 3">
            <a:extLst>
              <a:ext uri="{FF2B5EF4-FFF2-40B4-BE49-F238E27FC236}">
                <a16:creationId xmlns:a16="http://schemas.microsoft.com/office/drawing/2014/main" id="{D9665F82-3DB6-4511-BD6D-A6636C7CFF11}"/>
              </a:ext>
            </a:extLst>
          </p:cNvPr>
          <p:cNvSpPr>
            <a:spLocks noGrp="1"/>
          </p:cNvSpPr>
          <p:nvPr>
            <p:ph type="title"/>
          </p:nvPr>
        </p:nvSpPr>
        <p:spPr>
          <a:xfrm>
            <a:off x="838200" y="365125"/>
            <a:ext cx="10515600" cy="1325563"/>
          </a:xfrm>
        </p:spPr>
        <p:txBody>
          <a:bodyPr/>
          <a:lstStyle/>
          <a:p>
            <a:r>
              <a:rPr lang="en-GB" dirty="0"/>
              <a:t>Trainer/Eval function (training part)</a:t>
            </a:r>
            <a:endParaRPr lang="en-SG" dirty="0"/>
          </a:p>
        </p:txBody>
      </p:sp>
    </p:spTree>
    <p:extLst>
      <p:ext uri="{BB962C8B-B14F-4D97-AF65-F5344CB8AC3E}">
        <p14:creationId xmlns:p14="http://schemas.microsoft.com/office/powerpoint/2010/main" val="1807438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971AE-1540-A394-8640-C6FB621B65BB}"/>
              </a:ext>
            </a:extLst>
          </p:cNvPr>
          <p:cNvPicPr>
            <a:picLocks noChangeAspect="1"/>
          </p:cNvPicPr>
          <p:nvPr/>
        </p:nvPicPr>
        <p:blipFill>
          <a:blip r:embed="rId2"/>
          <a:stretch>
            <a:fillRect/>
          </a:stretch>
        </p:blipFill>
        <p:spPr>
          <a:xfrm>
            <a:off x="1697352" y="1467243"/>
            <a:ext cx="8797295" cy="5390757"/>
          </a:xfrm>
          <a:prstGeom prst="rect">
            <a:avLst/>
          </a:prstGeom>
        </p:spPr>
      </p:pic>
      <p:sp>
        <p:nvSpPr>
          <p:cNvPr id="4" name="Title 3">
            <a:extLst>
              <a:ext uri="{FF2B5EF4-FFF2-40B4-BE49-F238E27FC236}">
                <a16:creationId xmlns:a16="http://schemas.microsoft.com/office/drawing/2014/main" id="{CDFB504E-99A3-AFCC-4B64-A7F389907A97}"/>
              </a:ext>
            </a:extLst>
          </p:cNvPr>
          <p:cNvSpPr>
            <a:spLocks noGrp="1"/>
          </p:cNvSpPr>
          <p:nvPr>
            <p:ph type="title"/>
          </p:nvPr>
        </p:nvSpPr>
        <p:spPr/>
        <p:txBody>
          <a:bodyPr/>
          <a:lstStyle/>
          <a:p>
            <a:r>
              <a:rPr lang="en-GB" dirty="0"/>
              <a:t>Trainer/Eval function (evaluation part)</a:t>
            </a:r>
            <a:endParaRPr lang="en-SG" dirty="0"/>
          </a:p>
        </p:txBody>
      </p:sp>
    </p:spTree>
    <p:extLst>
      <p:ext uri="{BB962C8B-B14F-4D97-AF65-F5344CB8AC3E}">
        <p14:creationId xmlns:p14="http://schemas.microsoft.com/office/powerpoint/2010/main" val="8662992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11869-55A5-3E14-84EF-BBB14A3A6973}"/>
              </a:ext>
            </a:extLst>
          </p:cNvPr>
          <p:cNvPicPr>
            <a:picLocks noChangeAspect="1"/>
          </p:cNvPicPr>
          <p:nvPr/>
        </p:nvPicPr>
        <p:blipFill>
          <a:blip r:embed="rId2"/>
          <a:stretch>
            <a:fillRect/>
          </a:stretch>
        </p:blipFill>
        <p:spPr>
          <a:xfrm>
            <a:off x="2056836" y="1751887"/>
            <a:ext cx="8078327" cy="5106113"/>
          </a:xfrm>
          <a:prstGeom prst="rect">
            <a:avLst/>
          </a:prstGeom>
        </p:spPr>
      </p:pic>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a:xfrm>
            <a:off x="838200" y="365125"/>
            <a:ext cx="10515600" cy="1325563"/>
          </a:xfrm>
        </p:spPr>
        <p:txBody>
          <a:bodyPr/>
          <a:lstStyle/>
          <a:p>
            <a:r>
              <a:rPr lang="en-GB" dirty="0"/>
              <a:t>Trainer/Eval function (running)</a:t>
            </a:r>
            <a:endParaRPr lang="en-SG" dirty="0"/>
          </a:p>
        </p:txBody>
      </p:sp>
    </p:spTree>
    <p:extLst>
      <p:ext uri="{BB962C8B-B14F-4D97-AF65-F5344CB8AC3E}">
        <p14:creationId xmlns:p14="http://schemas.microsoft.com/office/powerpoint/2010/main" val="2995598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pPr marL="457200" indent="-457200" algn="ctr">
              <a:buFont typeface="Wingdings" panose="05000000000000000000" pitchFamily="2" charset="2"/>
              <a:buChar char="à"/>
            </a:pPr>
            <a:r>
              <a:rPr lang="en-GB" sz="2800" b="1" dirty="0"/>
              <a:t>Can you guess what this pixel represents and what object it belongs to?</a:t>
            </a:r>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52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p:txBody>
          <a:bodyPr/>
          <a:lstStyle/>
          <a:p>
            <a:r>
              <a:rPr lang="en-GB" dirty="0"/>
              <a:t>Trainer/Eval function (running)</a:t>
            </a:r>
            <a:endParaRPr lang="en-SG" dirty="0"/>
          </a:p>
        </p:txBody>
      </p:sp>
      <p:sp>
        <p:nvSpPr>
          <p:cNvPr id="6" name="Content Placeholder 5">
            <a:extLst>
              <a:ext uri="{FF2B5EF4-FFF2-40B4-BE49-F238E27FC236}">
                <a16:creationId xmlns:a16="http://schemas.microsoft.com/office/drawing/2014/main" id="{BE9DD2F5-E7EC-2CDC-E0AB-04E5B4F29EE0}"/>
              </a:ext>
            </a:extLst>
          </p:cNvPr>
          <p:cNvSpPr>
            <a:spLocks noGrp="1"/>
          </p:cNvSpPr>
          <p:nvPr>
            <p:ph idx="1"/>
          </p:nvPr>
        </p:nvSpPr>
        <p:spPr/>
        <p:txBody>
          <a:bodyPr/>
          <a:lstStyle/>
          <a:p>
            <a:r>
              <a:rPr lang="en-GB" dirty="0"/>
              <a:t>In only three iterations, we manage to achieve a higher accuracy than the equivalent Linear model we have trained last week!</a:t>
            </a:r>
          </a:p>
          <a:p>
            <a:r>
              <a:rPr lang="en-GB" dirty="0"/>
              <a:t>Confirmed!</a:t>
            </a:r>
          </a:p>
          <a:p>
            <a:r>
              <a:rPr lang="en-GB" b="1" dirty="0"/>
              <a:t>CNNs and Convolution operations are indeed better than Linear operations when it comes to processing images!</a:t>
            </a:r>
            <a:endParaRPr lang="en-SG" b="1" dirty="0"/>
          </a:p>
        </p:txBody>
      </p:sp>
      <p:pic>
        <p:nvPicPr>
          <p:cNvPr id="8" name="Picture 7">
            <a:extLst>
              <a:ext uri="{FF2B5EF4-FFF2-40B4-BE49-F238E27FC236}">
                <a16:creationId xmlns:a16="http://schemas.microsoft.com/office/drawing/2014/main" id="{D21558AE-F271-EC04-E7AF-89A41910953E}"/>
              </a:ext>
            </a:extLst>
          </p:cNvPr>
          <p:cNvPicPr>
            <a:picLocks noChangeAspect="1"/>
          </p:cNvPicPr>
          <p:nvPr/>
        </p:nvPicPr>
        <p:blipFill>
          <a:blip r:embed="rId2"/>
          <a:stretch>
            <a:fillRect/>
          </a:stretch>
        </p:blipFill>
        <p:spPr>
          <a:xfrm>
            <a:off x="2061266" y="4865386"/>
            <a:ext cx="8069468" cy="1992614"/>
          </a:xfrm>
          <a:prstGeom prst="rect">
            <a:avLst/>
          </a:prstGeom>
        </p:spPr>
      </p:pic>
    </p:spTree>
    <p:extLst>
      <p:ext uri="{BB962C8B-B14F-4D97-AF65-F5344CB8AC3E}">
        <p14:creationId xmlns:p14="http://schemas.microsoft.com/office/powerpoint/2010/main" val="2927433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pooling</a:t>
            </a:r>
            <a:r>
              <a:rPr lang="en-GB" b="1" dirty="0"/>
              <a:t> layers):</a:t>
            </a:r>
          </a:p>
          <a:p>
            <a:pPr marL="0" indent="0">
              <a:buNone/>
            </a:pPr>
            <a:r>
              <a:rPr lang="en-GB" dirty="0"/>
              <a:t>A </a:t>
            </a:r>
            <a:r>
              <a:rPr lang="en-GB" b="1" dirty="0">
                <a:solidFill>
                  <a:srgbClr val="00B050"/>
                </a:solidFill>
              </a:rPr>
              <a:t>pooling</a:t>
            </a:r>
            <a:r>
              <a:rPr lang="en-GB" dirty="0"/>
              <a:t> </a:t>
            </a:r>
            <a:r>
              <a:rPr lang="en-GB" b="1" dirty="0"/>
              <a:t>layer</a:t>
            </a:r>
            <a:r>
              <a:rPr lang="en-GB" dirty="0"/>
              <a:t> in a CNN is a </a:t>
            </a:r>
            <a:r>
              <a:rPr lang="en-GB" b="1" dirty="0"/>
              <a:t>down-sampling</a:t>
            </a:r>
            <a:r>
              <a:rPr lang="en-GB" dirty="0"/>
              <a:t> </a:t>
            </a:r>
            <a:r>
              <a:rPr lang="en-GB" b="1" dirty="0"/>
              <a:t>operation</a:t>
            </a:r>
            <a:r>
              <a:rPr lang="en-GB" dirty="0"/>
              <a:t> that strongly reduces the spatial dimensions (</a:t>
            </a:r>
            <a:r>
              <a:rPr lang="en-GB" b="1" dirty="0"/>
              <a:t>width</a:t>
            </a:r>
            <a:r>
              <a:rPr lang="en-GB" dirty="0"/>
              <a:t> and </a:t>
            </a:r>
            <a:r>
              <a:rPr lang="en-GB" b="1" dirty="0"/>
              <a:t>height</a:t>
            </a:r>
            <a:r>
              <a:rPr lang="en-GB" dirty="0"/>
              <a:t>) of the successive images or feature maps, while retaining the important information. </a:t>
            </a:r>
          </a:p>
          <a:p>
            <a:pPr marL="0" indent="0">
              <a:buNone/>
            </a:pPr>
            <a:r>
              <a:rPr lang="en-GB" dirty="0"/>
              <a:t>The purpose of pooling is to reduce the computation and memory required by the network, as well as to increase the invariance of the features with respect to small translations (from the same paper, [LeCun1998]).</a:t>
            </a:r>
          </a:p>
          <a:p>
            <a:pPr marL="0" indent="0">
              <a:buNone/>
            </a:pPr>
            <a:r>
              <a:rPr lang="en-GB" b="1" dirty="0"/>
              <a:t>A pooling layer, like the flattening operation, does not have any trainable parameters, and is therefore </a:t>
            </a:r>
            <a:r>
              <a:rPr lang="en-GB" b="1" u="sng" dirty="0"/>
              <a:t>not a trainable layer</a:t>
            </a:r>
            <a:r>
              <a:rPr lang="en-GB" b="1" dirty="0"/>
              <a:t>.</a:t>
            </a:r>
          </a:p>
          <a:p>
            <a:pPr marL="0" indent="0">
              <a:buNone/>
            </a:pPr>
            <a:endParaRPr lang="en-SG" dirty="0"/>
          </a:p>
        </p:txBody>
      </p:sp>
    </p:spTree>
    <p:extLst>
      <p:ext uri="{BB962C8B-B14F-4D97-AF65-F5344CB8AC3E}">
        <p14:creationId xmlns:p14="http://schemas.microsoft.com/office/powerpoint/2010/main" val="2215052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sz="half" idx="1"/>
          </p:nvPr>
        </p:nvSpPr>
        <p:spPr>
          <a:xfrm>
            <a:off x="838200" y="1825624"/>
            <a:ext cx="5181600" cy="5032375"/>
          </a:xfrm>
        </p:spPr>
        <p:txBody>
          <a:bodyPr>
            <a:normAutofit/>
          </a:bodyPr>
          <a:lstStyle/>
          <a:p>
            <a:pPr marL="0" indent="0">
              <a:buNone/>
            </a:pPr>
            <a:r>
              <a:rPr lang="en-GB" dirty="0"/>
              <a:t>In </a:t>
            </a:r>
            <a:r>
              <a:rPr lang="en-GB" dirty="0" err="1"/>
              <a:t>PyTorch</a:t>
            </a:r>
            <a:r>
              <a:rPr lang="en-GB" dirty="0"/>
              <a:t>, there are different types of </a:t>
            </a:r>
            <a:r>
              <a:rPr lang="en-GB" b="1" dirty="0"/>
              <a:t>pooling</a:t>
            </a:r>
            <a:r>
              <a:rPr lang="en-GB" dirty="0"/>
              <a:t> </a:t>
            </a:r>
            <a:r>
              <a:rPr lang="en-GB" b="1" dirty="0"/>
              <a:t>layers</a:t>
            </a:r>
            <a:r>
              <a:rPr lang="en-GB" dirty="0"/>
              <a:t>, all worth trying, including:</a:t>
            </a:r>
          </a:p>
          <a:p>
            <a:r>
              <a:rPr lang="en-GB" b="1" dirty="0"/>
              <a:t>Max pooling: </a:t>
            </a:r>
            <a:r>
              <a:rPr lang="en-GB" dirty="0"/>
              <a:t>Selects the maximum value from the window,</a:t>
            </a:r>
          </a:p>
          <a:p>
            <a:r>
              <a:rPr lang="en-GB" b="1" dirty="0"/>
              <a:t>Average pooling: </a:t>
            </a:r>
            <a:r>
              <a:rPr lang="en-GB" dirty="0"/>
              <a:t>Takes the average of all values in the window,</a:t>
            </a:r>
          </a:p>
          <a:p>
            <a:r>
              <a:rPr lang="en-GB" b="1" dirty="0"/>
              <a:t>Sum pooling:</a:t>
            </a:r>
            <a:r>
              <a:rPr lang="en-GB" dirty="0"/>
              <a:t> Takes the sum of all values in the window.</a:t>
            </a:r>
            <a:endParaRPr lang="en-SG" dirty="0"/>
          </a:p>
        </p:txBody>
      </p:sp>
      <p:pic>
        <p:nvPicPr>
          <p:cNvPr id="7" name="Picture 6">
            <a:extLst>
              <a:ext uri="{FF2B5EF4-FFF2-40B4-BE49-F238E27FC236}">
                <a16:creationId xmlns:a16="http://schemas.microsoft.com/office/drawing/2014/main" id="{E09EF14C-52BA-E9A9-B187-FBB4019EDF45}"/>
              </a:ext>
            </a:extLst>
          </p:cNvPr>
          <p:cNvPicPr>
            <a:picLocks noChangeAspect="1"/>
          </p:cNvPicPr>
          <p:nvPr/>
        </p:nvPicPr>
        <p:blipFill>
          <a:blip r:embed="rId2"/>
          <a:stretch>
            <a:fillRect/>
          </a:stretch>
        </p:blipFill>
        <p:spPr>
          <a:xfrm>
            <a:off x="6536383" y="1709965"/>
            <a:ext cx="5539811" cy="4540966"/>
          </a:xfrm>
          <a:prstGeom prst="rect">
            <a:avLst/>
          </a:prstGeom>
        </p:spPr>
      </p:pic>
    </p:spTree>
    <p:extLst>
      <p:ext uri="{BB962C8B-B14F-4D97-AF65-F5344CB8AC3E}">
        <p14:creationId xmlns:p14="http://schemas.microsoft.com/office/powerpoint/2010/main" val="246753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pic>
        <p:nvPicPr>
          <p:cNvPr id="8" name="Picture 7">
            <a:extLst>
              <a:ext uri="{FF2B5EF4-FFF2-40B4-BE49-F238E27FC236}">
                <a16:creationId xmlns:a16="http://schemas.microsoft.com/office/drawing/2014/main" id="{80B257CB-AB82-AC10-7275-994F68C3DA49}"/>
              </a:ext>
            </a:extLst>
          </p:cNvPr>
          <p:cNvPicPr>
            <a:picLocks noChangeAspect="1"/>
          </p:cNvPicPr>
          <p:nvPr/>
        </p:nvPicPr>
        <p:blipFill>
          <a:blip r:embed="rId2"/>
          <a:stretch>
            <a:fillRect/>
          </a:stretch>
        </p:blipFill>
        <p:spPr>
          <a:xfrm>
            <a:off x="2533153" y="1656624"/>
            <a:ext cx="7125694" cy="5201376"/>
          </a:xfrm>
          <a:prstGeom prst="rect">
            <a:avLst/>
          </a:prstGeom>
        </p:spPr>
      </p:pic>
    </p:spTree>
    <p:extLst>
      <p:ext uri="{BB962C8B-B14F-4D97-AF65-F5344CB8AC3E}">
        <p14:creationId xmlns:p14="http://schemas.microsoft.com/office/powerpoint/2010/main" val="3709270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DEC7-9446-8017-9EFE-D75DAB43312A}"/>
              </a:ext>
            </a:extLst>
          </p:cNvPr>
          <p:cNvPicPr>
            <a:picLocks noChangeAspect="1"/>
          </p:cNvPicPr>
          <p:nvPr/>
        </p:nvPicPr>
        <p:blipFill>
          <a:blip r:embed="rId2"/>
          <a:stretch>
            <a:fillRect/>
          </a:stretch>
        </p:blipFill>
        <p:spPr>
          <a:xfrm>
            <a:off x="1347537" y="0"/>
            <a:ext cx="9496926" cy="6858000"/>
          </a:xfrm>
          <a:prstGeom prst="rect">
            <a:avLst/>
          </a:prstGeom>
        </p:spPr>
      </p:pic>
    </p:spTree>
    <p:extLst>
      <p:ext uri="{BB962C8B-B14F-4D97-AF65-F5344CB8AC3E}">
        <p14:creationId xmlns:p14="http://schemas.microsoft.com/office/powerpoint/2010/main" val="35447321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6976419B-EE2F-201B-7EA8-97F6B6EF7937}"/>
              </a:ext>
            </a:extLst>
          </p:cNvPr>
          <p:cNvPicPr>
            <a:picLocks noChangeAspect="1"/>
          </p:cNvPicPr>
          <p:nvPr/>
        </p:nvPicPr>
        <p:blipFill>
          <a:blip r:embed="rId2"/>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3901590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678DAC5-6799-70E6-2A67-94217EEE692B}"/>
                  </a:ext>
                </a:extLst>
              </p:cNvPr>
              <p:cNvSpPr>
                <a:spLocks noGrp="1"/>
              </p:cNvSpPr>
              <p:nvPr>
                <p:ph sz="half" idx="2"/>
              </p:nvPr>
            </p:nvSpPr>
            <p:spPr>
              <a:xfrm>
                <a:off x="6172200" y="1825625"/>
                <a:ext cx="5181600" cy="5032374"/>
              </a:xfrm>
            </p:spPr>
            <p:txBody>
              <a:bodyPr>
                <a:normAutofit/>
              </a:bodyPr>
              <a:lstStyle/>
              <a:p>
                <a:pPr marL="0" indent="0">
                  <a:buNone/>
                </a:pPr>
                <a:r>
                  <a:rPr lang="en-GB" dirty="0"/>
                  <a:t>In </a:t>
                </a:r>
                <a:r>
                  <a:rPr lang="en-GB" dirty="0" err="1"/>
                  <a:t>PyTorch</a:t>
                </a:r>
                <a:r>
                  <a:rPr lang="en-GB" dirty="0"/>
                  <a:t>, dropout is applied using the </a:t>
                </a:r>
                <a:r>
                  <a:rPr lang="en-GB" b="1" dirty="0" err="1"/>
                  <a:t>nn.Dropout</a:t>
                </a:r>
                <a:r>
                  <a:rPr lang="en-GB" dirty="0"/>
                  <a:t> module, and it is typically inserted</a:t>
                </a:r>
              </a:p>
              <a:p>
                <a:r>
                  <a:rPr lang="en-GB" b="1" dirty="0"/>
                  <a:t>after a linear or convolutional layer</a:t>
                </a:r>
                <a:r>
                  <a:rPr lang="en-GB" dirty="0"/>
                  <a:t>,</a:t>
                </a:r>
              </a:p>
              <a:p>
                <a:r>
                  <a:rPr lang="en-GB" dirty="0"/>
                  <a:t>and </a:t>
                </a:r>
                <a:r>
                  <a:rPr lang="en-GB" b="1" dirty="0"/>
                  <a:t>before a non-linear activation </a:t>
                </a:r>
                <a:r>
                  <a:rPr lang="en-GB" dirty="0"/>
                  <a:t>function.</a:t>
                </a:r>
              </a:p>
              <a:p>
                <a:pPr marL="0" indent="0">
                  <a:buNone/>
                </a:pPr>
                <a:r>
                  <a:rPr lang="en-GB" dirty="0"/>
                  <a:t>The </a:t>
                </a:r>
                <a:r>
                  <a:rPr lang="en-GB" dirty="0" err="1"/>
                  <a:t>nn.Dropout</a:t>
                </a:r>
                <a:r>
                  <a:rPr lang="en-GB" dirty="0"/>
                  <a:t> takes one argument: the probability </a:t>
                </a:r>
                <a14:m>
                  <m:oMath xmlns:m="http://schemas.openxmlformats.org/officeDocument/2006/math">
                    <m:r>
                      <a:rPr lang="en-GB" i="1" dirty="0" smtClean="0">
                        <a:latin typeface="Cambria Math" panose="02040503050406030204" pitchFamily="18" charset="0"/>
                      </a:rPr>
                      <m:t>𝑝</m:t>
                    </m:r>
                  </m:oMath>
                </a14:m>
                <a:r>
                  <a:rPr lang="en-GB" dirty="0"/>
                  <a:t> of an element to be zeroed.</a:t>
                </a:r>
              </a:p>
            </p:txBody>
          </p:sp>
        </mc:Choice>
        <mc:Fallback>
          <p:sp>
            <p:nvSpPr>
              <p:cNvPr id="4" name="Content Placeholder 3">
                <a:extLst>
                  <a:ext uri="{FF2B5EF4-FFF2-40B4-BE49-F238E27FC236}">
                    <a16:creationId xmlns:a16="http://schemas.microsoft.com/office/drawing/2014/main" id="{2678DAC5-6799-70E6-2A67-94217EEE692B}"/>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118"/>
                </a:stretch>
              </a:blipFill>
            </p:spPr>
            <p:txBody>
              <a:bodyPr/>
              <a:lstStyle/>
              <a:p>
                <a:r>
                  <a:rPr lang="en-SG">
                    <a:noFill/>
                  </a:rPr>
                  <a:t> </a:t>
                </a:r>
              </a:p>
            </p:txBody>
          </p:sp>
        </mc:Fallback>
      </mc:AlternateContent>
    </p:spTree>
    <p:extLst>
      <p:ext uri="{BB962C8B-B14F-4D97-AF65-F5344CB8AC3E}">
        <p14:creationId xmlns:p14="http://schemas.microsoft.com/office/powerpoint/2010/main" val="1550990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a:xfrm>
                <a:off x="838200" y="1825624"/>
                <a:ext cx="5181600" cy="5032375"/>
              </a:xfrm>
            </p:spPr>
            <p:txBody>
              <a:bodyPr>
                <a:normAutofit/>
              </a:bodyPr>
              <a:lstStyle/>
              <a:p>
                <a:pPr marL="0" indent="0">
                  <a:buNone/>
                </a:pPr>
                <a:r>
                  <a:rPr lang="en-GB" dirty="0"/>
                  <a:t>E.g. using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 0.5</m:t>
                    </m:r>
                  </m:oMath>
                </a14:m>
                <a:r>
                  <a:rPr lang="en-GB" dirty="0"/>
                  <a:t> means that during the forward pass, half of the neurons will be set to zero.</a:t>
                </a:r>
              </a:p>
              <a:p>
                <a:pPr marL="0" indent="0">
                  <a:buNone/>
                </a:pPr>
                <a:r>
                  <a:rPr lang="en-GB" dirty="0"/>
                  <a:t>The Dropout layer is </a:t>
                </a:r>
                <a:r>
                  <a:rPr lang="en-GB" b="1" u="sng" dirty="0"/>
                  <a:t>not trainable </a:t>
                </a:r>
                <a:r>
                  <a:rPr lang="en-GB" dirty="0"/>
                  <a:t>as the parameter </a:t>
                </a:r>
                <a14:m>
                  <m:oMath xmlns:m="http://schemas.openxmlformats.org/officeDocument/2006/math">
                    <m:r>
                      <a:rPr lang="en-GB" i="1" dirty="0" smtClean="0">
                        <a:latin typeface="Cambria Math" panose="02040503050406030204" pitchFamily="18" charset="0"/>
                      </a:rPr>
                      <m:t>𝑝</m:t>
                    </m:r>
                  </m:oMath>
                </a14:m>
                <a:r>
                  <a:rPr lang="en-GB" dirty="0"/>
                  <a:t> is to be manually decided, usually with a value between 0.1 and 0.5.</a:t>
                </a:r>
              </a:p>
              <a:p>
                <a:pPr marL="0" indent="0">
                  <a:buNone/>
                </a:pPr>
                <a:r>
                  <a:rPr lang="en-GB" dirty="0"/>
                  <a:t>It is therefore </a:t>
                </a:r>
                <a:r>
                  <a:rPr lang="en-GB" b="1" dirty="0"/>
                  <a:t>another hyperparameter </a:t>
                </a:r>
                <a:r>
                  <a:rPr lang="en-GB" dirty="0"/>
                  <a:t>to take into account!</a:t>
                </a:r>
              </a:p>
            </p:txBody>
          </p:sp>
        </mc:Choice>
        <mc:Fallback>
          <p:sp>
            <p:nvSpPr>
              <p:cNvPr id="6" name="Content Placeholder 5">
                <a:extLst>
                  <a:ext uri="{FF2B5EF4-FFF2-40B4-BE49-F238E27FC236}">
                    <a16:creationId xmlns:a16="http://schemas.microsoft.com/office/drawing/2014/main" id="{91AD9745-9985-68F2-4A13-964E7F54E6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3"/>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412545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p:txBody>
          <a:bodyPr>
            <a:normAutofit/>
          </a:bodyPr>
          <a:lstStyle/>
          <a:p>
            <a:r>
              <a:rPr lang="en-GB" dirty="0"/>
              <a:t>During </a:t>
            </a:r>
            <a:r>
              <a:rPr lang="en-GB" b="1" dirty="0"/>
              <a:t>training</a:t>
            </a:r>
            <a:r>
              <a:rPr lang="en-GB" dirty="0"/>
              <a:t> </a:t>
            </a:r>
            <a:r>
              <a:rPr lang="en-GB" b="1" dirty="0"/>
              <a:t>mode</a:t>
            </a:r>
            <a:r>
              <a:rPr lang="en-GB" dirty="0"/>
              <a:t> (i.e. when model is set to </a:t>
            </a:r>
            <a:r>
              <a:rPr lang="en-GB" b="1" dirty="0"/>
              <a:t>train()</a:t>
            </a:r>
            <a:r>
              <a:rPr lang="en-GB" dirty="0"/>
              <a:t> mode), the dropout layer </a:t>
            </a:r>
            <a:r>
              <a:rPr lang="en-GB" b="1" dirty="0"/>
              <a:t>randomly drops out a specified portion of the neurons</a:t>
            </a:r>
            <a:r>
              <a:rPr lang="en-GB" dirty="0"/>
              <a:t>, as said earlier.</a:t>
            </a:r>
          </a:p>
          <a:p>
            <a:endParaRPr lang="en-GB" dirty="0"/>
          </a:p>
        </p:txBody>
      </p:sp>
      <p:sp>
        <p:nvSpPr>
          <p:cNvPr id="3" name="Content Placeholder 2">
            <a:extLst>
              <a:ext uri="{FF2B5EF4-FFF2-40B4-BE49-F238E27FC236}">
                <a16:creationId xmlns:a16="http://schemas.microsoft.com/office/drawing/2014/main" id="{4B49853B-301F-52DB-A070-4EEB403D5E03}"/>
              </a:ext>
            </a:extLst>
          </p:cNvPr>
          <p:cNvSpPr>
            <a:spLocks noGrp="1"/>
          </p:cNvSpPr>
          <p:nvPr>
            <p:ph sz="half" idx="2"/>
          </p:nvPr>
        </p:nvSpPr>
        <p:spPr/>
        <p:txBody>
          <a:bodyPr/>
          <a:lstStyle/>
          <a:p>
            <a:r>
              <a:rPr lang="en-GB" dirty="0"/>
              <a:t>During </a:t>
            </a:r>
            <a:r>
              <a:rPr lang="en-GB" b="1" dirty="0"/>
              <a:t>evaluation mode</a:t>
            </a:r>
            <a:r>
              <a:rPr lang="en-GB" dirty="0"/>
              <a:t> (i.e. when model is set to </a:t>
            </a:r>
            <a:r>
              <a:rPr lang="en-GB" b="1" dirty="0"/>
              <a:t>eval()</a:t>
            </a:r>
            <a:r>
              <a:rPr lang="en-GB" dirty="0"/>
              <a:t> mode), it does </a:t>
            </a:r>
            <a:r>
              <a:rPr lang="en-GB" b="1" u="sng" dirty="0"/>
              <a:t>not drop out any neurons</a:t>
            </a:r>
            <a:r>
              <a:rPr lang="en-GB" dirty="0"/>
              <a:t> anymore. Instead, it passes all activations from the previous layer to the next layer in the network, in an attempt to maximize performance on the test set.</a:t>
            </a:r>
            <a:endParaRPr lang="en-SG" dirty="0"/>
          </a:p>
        </p:txBody>
      </p:sp>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2"/>
          <a:stretch>
            <a:fillRect/>
          </a:stretch>
        </p:blipFill>
        <p:spPr>
          <a:xfrm>
            <a:off x="592015" y="4314416"/>
            <a:ext cx="4712678" cy="2405429"/>
          </a:xfrm>
          <a:prstGeom prst="rect">
            <a:avLst/>
          </a:prstGeom>
        </p:spPr>
      </p:pic>
      <p:sp>
        <p:nvSpPr>
          <p:cNvPr id="7" name="TextBox 6">
            <a:extLst>
              <a:ext uri="{FF2B5EF4-FFF2-40B4-BE49-F238E27FC236}">
                <a16:creationId xmlns:a16="http://schemas.microsoft.com/office/drawing/2014/main" id="{D7D9439E-9DA4-F057-8F84-62ECFEA79A17}"/>
              </a:ext>
            </a:extLst>
          </p:cNvPr>
          <p:cNvSpPr txBox="1"/>
          <p:nvPr/>
        </p:nvSpPr>
        <p:spPr>
          <a:xfrm>
            <a:off x="230554" y="590245"/>
            <a:ext cx="11730892" cy="1384995"/>
          </a:xfrm>
          <a:prstGeom prst="rect">
            <a:avLst/>
          </a:prstGeom>
          <a:noFill/>
        </p:spPr>
        <p:txBody>
          <a:bodyPr wrap="square" rtlCol="0">
            <a:spAutoFit/>
          </a:bodyPr>
          <a:lstStyle/>
          <a:p>
            <a:pPr algn="ctr"/>
            <a:r>
              <a:rPr lang="en-GB" sz="2800" b="1" dirty="0"/>
              <a:t>A very important note, however:</a:t>
            </a:r>
            <a:br>
              <a:rPr lang="en-GB" sz="2800" b="1" dirty="0"/>
            </a:br>
            <a:r>
              <a:rPr lang="en-GB" sz="2800" dirty="0"/>
              <a:t>Dropout is the first operation we see to have </a:t>
            </a:r>
            <a:r>
              <a:rPr lang="en-GB" sz="2800" b="1" dirty="0"/>
              <a:t>two different behaviours</a:t>
            </a:r>
            <a:r>
              <a:rPr lang="en-GB" sz="2800" dirty="0"/>
              <a:t>.</a:t>
            </a:r>
          </a:p>
          <a:p>
            <a:pPr algn="ctr"/>
            <a:endParaRPr lang="en-SG" sz="2800" dirty="0"/>
          </a:p>
        </p:txBody>
      </p:sp>
    </p:spTree>
    <p:extLst>
      <p:ext uri="{BB962C8B-B14F-4D97-AF65-F5344CB8AC3E}">
        <p14:creationId xmlns:p14="http://schemas.microsoft.com/office/powerpoint/2010/main" val="3781002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lstStyle/>
              <a:p>
                <a:pPr marL="0" indent="0">
                  <a:buNone/>
                </a:pPr>
                <a:r>
                  <a:rPr lang="en-GB" b="1" dirty="0"/>
                  <a:t>Definition (the </a:t>
                </a:r>
                <a:r>
                  <a:rPr lang="en-GB" b="1" dirty="0" err="1">
                    <a:solidFill>
                      <a:srgbClr val="00B050"/>
                    </a:solidFill>
                  </a:rPr>
                  <a:t>batchnorm</a:t>
                </a:r>
                <a:r>
                  <a:rPr lang="en-GB" b="1" dirty="0"/>
                  <a:t> layer): </a:t>
                </a:r>
              </a:p>
              <a:p>
                <a:pPr marL="0" indent="0">
                  <a:buNone/>
                </a:pPr>
                <a:r>
                  <a:rPr lang="en-GB" b="1" dirty="0"/>
                  <a:t>Batch</a:t>
                </a:r>
                <a:r>
                  <a:rPr lang="en-GB" dirty="0"/>
                  <a:t> </a:t>
                </a:r>
                <a:r>
                  <a:rPr lang="en-GB" b="1" dirty="0"/>
                  <a:t>normalization</a:t>
                </a:r>
                <a:r>
                  <a:rPr lang="en-GB" dirty="0"/>
                  <a:t> (or </a:t>
                </a:r>
                <a:r>
                  <a:rPr lang="en-GB" b="1" dirty="0" err="1">
                    <a:solidFill>
                      <a:srgbClr val="00B050"/>
                    </a:solidFill>
                  </a:rPr>
                  <a:t>batchnorm</a:t>
                </a:r>
                <a:r>
                  <a:rPr lang="en-GB" dirty="0"/>
                  <a:t>) is a technique used to improve the stability and performance of neural networks. It </a:t>
                </a:r>
                <a:r>
                  <a:rPr lang="en-GB"/>
                  <a:t>was presumably introduced </a:t>
                </a:r>
                <a:r>
                  <a:rPr lang="en-GB" dirty="0"/>
                  <a:t>in [Ioffe2015].</a:t>
                </a:r>
              </a:p>
              <a:p>
                <a:pPr marL="0" indent="0">
                  <a:buNone/>
                </a:pPr>
                <a:r>
                  <a:rPr lang="en-GB" dirty="0"/>
                  <a:t>It </a:t>
                </a:r>
                <a:r>
                  <a:rPr lang="en-GB" b="1" dirty="0"/>
                  <a:t>normalizes</a:t>
                </a:r>
                <a:r>
                  <a:rPr lang="en-GB" dirty="0"/>
                  <a:t> </a:t>
                </a:r>
                <a:r>
                  <a:rPr lang="en-GB" b="1" dirty="0"/>
                  <a:t>the</a:t>
                </a:r>
                <a:r>
                  <a:rPr lang="en-GB" dirty="0"/>
                  <a:t> </a:t>
                </a:r>
                <a:r>
                  <a:rPr lang="en-GB" b="1" dirty="0"/>
                  <a:t>activations</a:t>
                </a:r>
                <a:r>
                  <a:rPr lang="en-GB" dirty="0"/>
                  <a:t> produced by each layer for each mini-batch. The purpose of </a:t>
                </a:r>
                <a:r>
                  <a:rPr lang="en-GB" dirty="0" err="1"/>
                  <a:t>batchnorm</a:t>
                </a:r>
                <a:r>
                  <a:rPr lang="en-GB" dirty="0"/>
                  <a:t> is to reduce internal covariate shift, which refers to the change in the distribution of network activations due to the change in network parameters during training.</a:t>
                </a:r>
              </a:p>
              <a:p>
                <a:pPr marL="0" indent="0">
                  <a:buNone/>
                </a:pPr>
                <a:r>
                  <a:rPr lang="en-GB" dirty="0"/>
                  <a:t>This can make the training process faster and more stable.</a:t>
                </a:r>
              </a:p>
              <a:p>
                <a:pPr marL="0" indent="0">
                  <a:buNone/>
                </a:pPr>
                <a14:m>
                  <m:oMath xmlns:m="http://schemas.openxmlformats.org/officeDocument/2006/math">
                    <m:r>
                      <a:rPr lang="en-GB" b="0" i="1" smtClean="0">
                        <a:latin typeface="Cambria Math" panose="02040503050406030204" pitchFamily="18" charset="0"/>
                      </a:rPr>
                      <m:t>≈</m:t>
                    </m:r>
                  </m:oMath>
                </a14:m>
                <a:r>
                  <a:rPr lang="en-GB" b="1" dirty="0"/>
                  <a:t> Reuses the same intuition as to why inputs in datasets should be normalized, but applies it to the inputs of all layers in network.</a:t>
                </a:r>
                <a:endParaRPr lang="en-SG" b="1" dirty="0"/>
              </a:p>
            </p:txBody>
          </p:sp>
        </mc:Choice>
        <mc:Fallback>
          <p:sp>
            <p:nvSpPr>
              <p:cNvPr id="3" name="Content Placeholder 2">
                <a:extLst>
                  <a:ext uri="{FF2B5EF4-FFF2-40B4-BE49-F238E27FC236}">
                    <a16:creationId xmlns:a16="http://schemas.microsoft.com/office/drawing/2014/main" id="{D8B237BA-D9E1-8FE9-7AEC-8679DEFB92D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227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some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39297" t="17340" r="39259" b="55768"/>
          <a:stretch/>
        </p:blipFill>
        <p:spPr>
          <a:xfrm>
            <a:off x="8714152" y="2149475"/>
            <a:ext cx="2141173" cy="2101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97594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batchnorm</a:t>
            </a:r>
            <a:r>
              <a:rPr lang="en-GB" dirty="0"/>
              <a:t> can be applied to a layer using the </a:t>
            </a:r>
            <a:r>
              <a:rPr lang="en-GB" b="1" dirty="0"/>
              <a:t>nn.BatchNorm2d </a:t>
            </a:r>
            <a:r>
              <a:rPr lang="en-GB" dirty="0"/>
              <a:t>or </a:t>
            </a:r>
            <a:r>
              <a:rPr lang="en-GB" b="1" dirty="0"/>
              <a:t>nn.BatchNorm1d </a:t>
            </a:r>
            <a:r>
              <a:rPr lang="en-GB" dirty="0"/>
              <a:t>module, depending on whether the data is 1D shaped (output of a linear layer) or 2D shaped (e.g. image output of a Convolutional layer)</a:t>
            </a:r>
          </a:p>
          <a:p>
            <a:pPr marL="0" indent="0">
              <a:buNone/>
            </a:pPr>
            <a:r>
              <a:rPr lang="en-GB" dirty="0"/>
              <a:t>Like the dropout, the module should be inserted</a:t>
            </a:r>
          </a:p>
          <a:p>
            <a:r>
              <a:rPr lang="en-GB" b="1" dirty="0"/>
              <a:t>after a linear </a:t>
            </a:r>
            <a:r>
              <a:rPr lang="en-GB" dirty="0"/>
              <a:t>or </a:t>
            </a:r>
            <a:r>
              <a:rPr lang="en-GB" b="1" dirty="0"/>
              <a:t>convolutional</a:t>
            </a:r>
            <a:r>
              <a:rPr lang="en-GB" dirty="0"/>
              <a:t> </a:t>
            </a:r>
            <a:r>
              <a:rPr lang="en-GB" b="1" dirty="0"/>
              <a:t>layer</a:t>
            </a:r>
            <a:r>
              <a:rPr lang="en-GB" dirty="0"/>
              <a:t> in the network,</a:t>
            </a:r>
          </a:p>
          <a:p>
            <a:r>
              <a:rPr lang="en-GB" dirty="0"/>
              <a:t>and </a:t>
            </a:r>
            <a:r>
              <a:rPr lang="en-GB" b="1" dirty="0"/>
              <a:t>before the non-linear activation function</a:t>
            </a:r>
            <a:r>
              <a:rPr lang="en-GB" dirty="0"/>
              <a:t>.</a:t>
            </a:r>
          </a:p>
          <a:p>
            <a:endParaRPr lang="en-GB" dirty="0"/>
          </a:p>
          <a:p>
            <a:pPr marL="0" indent="0">
              <a:buNone/>
            </a:pPr>
            <a:r>
              <a:rPr lang="en-GB" dirty="0"/>
              <a:t>The </a:t>
            </a:r>
            <a:r>
              <a:rPr lang="en-GB" dirty="0" err="1"/>
              <a:t>batchnorm</a:t>
            </a:r>
            <a:r>
              <a:rPr lang="en-GB" dirty="0"/>
              <a:t> layer takes one argument: the number of channels in the output of the previous layer.</a:t>
            </a:r>
          </a:p>
        </p:txBody>
      </p:sp>
    </p:spTree>
    <p:extLst>
      <p:ext uri="{BB962C8B-B14F-4D97-AF65-F5344CB8AC3E}">
        <p14:creationId xmlns:p14="http://schemas.microsoft.com/office/powerpoint/2010/main" val="4570340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16C7E8-41D8-6D1A-5A49-0DBCEDA7B33F}"/>
                  </a:ext>
                </a:extLst>
              </p:cNvPr>
              <p:cNvSpPr>
                <a:spLocks noGrp="1"/>
              </p:cNvSpPr>
              <p:nvPr>
                <p:ph idx="1"/>
              </p:nvPr>
            </p:nvSpPr>
            <p:spPr>
              <a:xfrm>
                <a:off x="838200" y="1825624"/>
                <a:ext cx="10515600" cy="5032375"/>
              </a:xfrm>
            </p:spPr>
            <p:txBody>
              <a:bodyPr>
                <a:normAutofit/>
              </a:bodyPr>
              <a:lstStyle/>
              <a:p>
                <a:pPr marL="0" indent="0">
                  <a:buNone/>
                </a:pPr>
                <a:r>
                  <a:rPr lang="en-GB" dirty="0"/>
                  <a:t>The equation for batch normalization (</a:t>
                </a:r>
                <a:r>
                  <a:rPr lang="en-GB" dirty="0" err="1"/>
                  <a:t>batchnorm</a:t>
                </a:r>
                <a:r>
                  <a:rPr lang="en-GB" dirty="0"/>
                  <a:t>) is as follows: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i="1" dirty="0" smtClean="0">
                              <a:latin typeface="Cambria Math" panose="02040503050406030204" pitchFamily="18" charset="0"/>
                            </a:rPr>
                            <m:t>𝛾</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𝜇</m:t>
                              </m:r>
                            </m:e>
                          </m:d>
                        </m:num>
                        <m:den>
                          <m:r>
                            <a:rPr lang="en-GB" i="1" dirty="0" smtClean="0">
                              <a:latin typeface="Cambria Math" panose="02040503050406030204" pitchFamily="18" charset="0"/>
                            </a:rPr>
                            <m:t>𝜎</m:t>
                          </m:r>
                        </m:den>
                      </m:f>
                      <m:r>
                        <a:rPr lang="en-GB" i="1" dirty="0" smtClean="0">
                          <a:latin typeface="Cambria Math" panose="02040503050406030204" pitchFamily="18" charset="0"/>
                        </a:rPr>
                        <m:t> + </m:t>
                      </m:r>
                      <m:r>
                        <a:rPr lang="en-GB" i="1" dirty="0" smtClean="0">
                          <a:latin typeface="Cambria Math" panose="02040503050406030204" pitchFamily="18" charset="0"/>
                        </a:rPr>
                        <m:t>𝛽</m:t>
                      </m:r>
                    </m:oMath>
                  </m:oMathPara>
                </a14:m>
                <a:endParaRPr lang="en-GB" dirty="0"/>
              </a:p>
              <a:p>
                <a:pPr marL="0" indent="0">
                  <a:buNone/>
                </a:pPr>
                <a:r>
                  <a:rPr lang="en-GB" dirty="0"/>
                  <a:t>Where:</a:t>
                </a:r>
              </a:p>
              <a:p>
                <a14:m>
                  <m:oMath xmlns:m="http://schemas.openxmlformats.org/officeDocument/2006/math">
                    <m:r>
                      <a:rPr lang="en-GB" i="1" dirty="0" smtClean="0">
                        <a:latin typeface="Cambria Math" panose="02040503050406030204" pitchFamily="18" charset="0"/>
                      </a:rPr>
                      <m:t>𝑥</m:t>
                    </m:r>
                  </m:oMath>
                </a14:m>
                <a:r>
                  <a:rPr lang="en-GB" dirty="0"/>
                  <a:t> (resp. </a:t>
                </a:r>
                <a14:m>
                  <m:oMath xmlns:m="http://schemas.openxmlformats.org/officeDocument/2006/math">
                    <m:r>
                      <a:rPr lang="en-GB" i="1" dirty="0" smtClean="0">
                        <a:latin typeface="Cambria Math" panose="02040503050406030204" pitchFamily="18" charset="0"/>
                      </a:rPr>
                      <m:t>𝑦</m:t>
                    </m:r>
                  </m:oMath>
                </a14:m>
                <a:r>
                  <a:rPr lang="en-GB" dirty="0"/>
                  <a:t>) is the </a:t>
                </a:r>
                <a:r>
                  <a:rPr lang="en-GB" b="1" dirty="0"/>
                  <a:t>input (resp. output)</a:t>
                </a:r>
                <a:r>
                  <a:rPr lang="en-GB" dirty="0"/>
                  <a:t> </a:t>
                </a:r>
                <a:r>
                  <a:rPr lang="en-GB" b="1" dirty="0"/>
                  <a:t>to</a:t>
                </a:r>
                <a:r>
                  <a:rPr lang="en-GB" dirty="0"/>
                  <a:t> </a:t>
                </a:r>
                <a:r>
                  <a:rPr lang="en-GB" b="1" dirty="0"/>
                  <a:t>the</a:t>
                </a:r>
                <a:r>
                  <a:rPr lang="en-GB" dirty="0"/>
                  <a:t> </a:t>
                </a:r>
                <a:r>
                  <a:rPr lang="en-GB" dirty="0" err="1"/>
                  <a:t>batchnorm</a:t>
                </a:r>
                <a:r>
                  <a:rPr lang="en-GB" dirty="0"/>
                  <a:t> layer,</a:t>
                </a:r>
              </a:p>
              <a:p>
                <a14:m>
                  <m:oMath xmlns:m="http://schemas.openxmlformats.org/officeDocument/2006/math">
                    <m:r>
                      <a:rPr lang="en-GB" i="1" dirty="0" smtClean="0">
                        <a:latin typeface="Cambria Math" panose="02040503050406030204" pitchFamily="18" charset="0"/>
                      </a:rPr>
                      <m:t>𝜇</m:t>
                    </m:r>
                  </m:oMath>
                </a14:m>
                <a:r>
                  <a:rPr lang="en-GB" dirty="0"/>
                  <a:t> and </a:t>
                </a:r>
                <a14:m>
                  <m:oMath xmlns:m="http://schemas.openxmlformats.org/officeDocument/2006/math">
                    <m:r>
                      <a:rPr lang="en-GB" i="1" dirty="0" smtClean="0">
                        <a:latin typeface="Cambria Math" panose="02040503050406030204" pitchFamily="18" charset="0"/>
                      </a:rPr>
                      <m:t>𝜎</m:t>
                    </m:r>
                  </m:oMath>
                </a14:m>
                <a:r>
                  <a:rPr lang="en-GB" dirty="0"/>
                  <a:t> are the </a:t>
                </a:r>
                <a:r>
                  <a:rPr lang="en-GB" b="1" dirty="0"/>
                  <a:t>mean</a:t>
                </a:r>
                <a:r>
                  <a:rPr lang="en-GB" dirty="0"/>
                  <a:t> and </a:t>
                </a:r>
                <a:r>
                  <a:rPr lang="en-GB" b="1" dirty="0"/>
                  <a:t>standard</a:t>
                </a:r>
                <a:r>
                  <a:rPr lang="en-GB" dirty="0"/>
                  <a:t> deviation of the batch, respectively, and are calculated separately for each feature dimension in the input batch </a:t>
                </a:r>
                <a14:m>
                  <m:oMath xmlns:m="http://schemas.openxmlformats.org/officeDocument/2006/math">
                    <m:r>
                      <a:rPr lang="en-GB" i="1" dirty="0">
                        <a:latin typeface="Cambria Math" panose="02040503050406030204" pitchFamily="18" charset="0"/>
                      </a:rPr>
                      <m:t>𝑥</m:t>
                    </m:r>
                  </m:oMath>
                </a14:m>
                <a:r>
                  <a:rPr lang="en-GB" dirty="0"/>
                  <a:t>.</a:t>
                </a:r>
              </a:p>
              <a:p>
                <a14:m>
                  <m:oMath xmlns:m="http://schemas.openxmlformats.org/officeDocument/2006/math">
                    <m:r>
                      <a:rPr lang="en-GB" i="1" dirty="0" smtClean="0">
                        <a:latin typeface="Cambria Math" panose="02040503050406030204" pitchFamily="18" charset="0"/>
                      </a:rPr>
                      <m:t>𝛾</m:t>
                    </m:r>
                  </m:oMath>
                </a14:m>
                <a:r>
                  <a:rPr lang="en-GB" dirty="0"/>
                  <a:t> and </a:t>
                </a:r>
                <a14:m>
                  <m:oMath xmlns:m="http://schemas.openxmlformats.org/officeDocument/2006/math">
                    <m:r>
                      <a:rPr lang="en-GB" i="1" dirty="0" smtClean="0">
                        <a:latin typeface="Cambria Math" panose="02040503050406030204" pitchFamily="18" charset="0"/>
                      </a:rPr>
                      <m:t>𝛽</m:t>
                    </m:r>
                  </m:oMath>
                </a14:m>
                <a:r>
                  <a:rPr lang="en-GB" dirty="0"/>
                  <a:t> are </a:t>
                </a:r>
                <a:r>
                  <a:rPr lang="en-GB" b="1" dirty="0"/>
                  <a:t>trainable</a:t>
                </a:r>
                <a:r>
                  <a:rPr lang="en-GB" dirty="0"/>
                  <a:t> </a:t>
                </a:r>
                <a:r>
                  <a:rPr lang="en-GB" b="1" dirty="0"/>
                  <a:t>parameters</a:t>
                </a:r>
                <a:r>
                  <a:rPr lang="en-GB" dirty="0"/>
                  <a:t> for the </a:t>
                </a:r>
                <a:r>
                  <a:rPr lang="en-GB" dirty="0" err="1"/>
                  <a:t>batchnorm</a:t>
                </a:r>
                <a:r>
                  <a:rPr lang="en-GB" dirty="0"/>
                  <a:t> layer, also known as </a:t>
                </a:r>
                <a:r>
                  <a:rPr lang="en-GB" b="1" dirty="0"/>
                  <a:t>scale</a:t>
                </a:r>
                <a:r>
                  <a:rPr lang="en-GB" dirty="0"/>
                  <a:t> and </a:t>
                </a:r>
                <a:r>
                  <a:rPr lang="en-GB" b="1" dirty="0"/>
                  <a:t>shift</a:t>
                </a:r>
                <a:r>
                  <a:rPr lang="en-GB" dirty="0"/>
                  <a:t> parameters.</a:t>
                </a:r>
              </a:p>
              <a:p>
                <a:pPr marL="0" indent="0">
                  <a:buNone/>
                </a:pPr>
                <a:endParaRPr lang="en-SG" dirty="0"/>
              </a:p>
            </p:txBody>
          </p:sp>
        </mc:Choice>
        <mc:Fallback>
          <p:sp>
            <p:nvSpPr>
              <p:cNvPr id="3" name="Content Placeholder 2">
                <a:extLst>
                  <a:ext uri="{FF2B5EF4-FFF2-40B4-BE49-F238E27FC236}">
                    <a16:creationId xmlns:a16="http://schemas.microsoft.com/office/drawing/2014/main" id="{5016C7E8-41D8-6D1A-5A49-0DBCEDA7B33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17924332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p:pic>
        <p:nvPicPr>
          <p:cNvPr id="7" name="Picture 6">
            <a:extLst>
              <a:ext uri="{FF2B5EF4-FFF2-40B4-BE49-F238E27FC236}">
                <a16:creationId xmlns:a16="http://schemas.microsoft.com/office/drawing/2014/main" id="{4C910683-847B-935D-6D54-79CB3B071D87}"/>
              </a:ext>
            </a:extLst>
          </p:cNvPr>
          <p:cNvPicPr>
            <a:picLocks noChangeAspect="1"/>
          </p:cNvPicPr>
          <p:nvPr/>
        </p:nvPicPr>
        <p:blipFill>
          <a:blip r:embed="rId2"/>
          <a:stretch>
            <a:fillRect/>
          </a:stretch>
        </p:blipFill>
        <p:spPr>
          <a:xfrm>
            <a:off x="2615929" y="2037743"/>
            <a:ext cx="6960142" cy="4820257"/>
          </a:xfrm>
          <a:prstGeom prst="rect">
            <a:avLst/>
          </a:prstGeom>
        </p:spPr>
      </p:pic>
    </p:spTree>
    <p:extLst>
      <p:ext uri="{BB962C8B-B14F-4D97-AF65-F5344CB8AC3E}">
        <p14:creationId xmlns:p14="http://schemas.microsoft.com/office/powerpoint/2010/main" val="40806280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BEC2-3F15-8B34-C40C-A90E11225D57}"/>
              </a:ext>
            </a:extLst>
          </p:cNvPr>
          <p:cNvSpPr>
            <a:spLocks noGrp="1"/>
          </p:cNvSpPr>
          <p:nvPr>
            <p:ph type="title"/>
          </p:nvPr>
        </p:nvSpPr>
        <p:spPr/>
        <p:txBody>
          <a:bodyPr/>
          <a:lstStyle/>
          <a:p>
            <a:r>
              <a:rPr lang="en-GB" dirty="0"/>
              <a:t>About </a:t>
            </a:r>
            <a:r>
              <a:rPr lang="en-GB" dirty="0" err="1"/>
              <a:t>BatchNorm</a:t>
            </a:r>
            <a:r>
              <a:rPr lang="en-GB" dirty="0"/>
              <a:t> behaviours</a:t>
            </a:r>
            <a:endParaRPr lang="en-SG" dirty="0"/>
          </a:p>
        </p:txBody>
      </p:sp>
      <p:sp>
        <p:nvSpPr>
          <p:cNvPr id="3" name="Content Placeholder 2">
            <a:extLst>
              <a:ext uri="{FF2B5EF4-FFF2-40B4-BE49-F238E27FC236}">
                <a16:creationId xmlns:a16="http://schemas.microsoft.com/office/drawing/2014/main" id="{1060D7F7-899C-F9B9-A77B-F0DD2563CDA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Important: </a:t>
            </a:r>
            <a:r>
              <a:rPr lang="en-GB" dirty="0" err="1"/>
              <a:t>BatchNorm</a:t>
            </a:r>
            <a:r>
              <a:rPr lang="en-GB" dirty="0"/>
              <a:t>, just like Dropout </a:t>
            </a:r>
            <a:r>
              <a:rPr lang="en-GB" b="1" dirty="0"/>
              <a:t>has two different behaviours in train and eval modes</a:t>
            </a:r>
            <a:r>
              <a:rPr lang="en-GB" dirty="0"/>
              <a:t>. </a:t>
            </a:r>
          </a:p>
          <a:p>
            <a:r>
              <a:rPr lang="en-GB" dirty="0"/>
              <a:t>When the network is in </a:t>
            </a:r>
            <a:r>
              <a:rPr lang="en-GB" b="1" dirty="0"/>
              <a:t>training</a:t>
            </a:r>
            <a:r>
              <a:rPr lang="en-GB" dirty="0"/>
              <a:t> </a:t>
            </a:r>
            <a:r>
              <a:rPr lang="en-GB" b="1" dirty="0"/>
              <a:t>mode</a:t>
            </a:r>
            <a:r>
              <a:rPr lang="en-GB" dirty="0"/>
              <a:t>, the batch normalization layer updates its mean and variance estimates based on the current mini-batch of data.</a:t>
            </a:r>
            <a:br>
              <a:rPr lang="en-GB" dirty="0"/>
            </a:br>
            <a:br>
              <a:rPr lang="en-GB" dirty="0"/>
            </a:br>
            <a:r>
              <a:rPr lang="en-GB" dirty="0"/>
              <a:t>During the forward pass, it applies the normalization based on these mean and variance estimates.</a:t>
            </a:r>
          </a:p>
          <a:p>
            <a:endParaRPr lang="en-SG" dirty="0"/>
          </a:p>
        </p:txBody>
      </p:sp>
      <p:sp>
        <p:nvSpPr>
          <p:cNvPr id="4" name="Content Placeholder 3">
            <a:extLst>
              <a:ext uri="{FF2B5EF4-FFF2-40B4-BE49-F238E27FC236}">
                <a16:creationId xmlns:a16="http://schemas.microsoft.com/office/drawing/2014/main" id="{110EBC3D-CDEB-3DFC-71FC-B76D2D5D5EB4}"/>
              </a:ext>
            </a:extLst>
          </p:cNvPr>
          <p:cNvSpPr>
            <a:spLocks noGrp="1"/>
          </p:cNvSpPr>
          <p:nvPr>
            <p:ph sz="half" idx="2"/>
          </p:nvPr>
        </p:nvSpPr>
        <p:spPr>
          <a:xfrm>
            <a:off x="6172200" y="1825624"/>
            <a:ext cx="5181600" cy="5032375"/>
          </a:xfrm>
        </p:spPr>
        <p:txBody>
          <a:bodyPr>
            <a:normAutofit lnSpcReduction="10000"/>
          </a:bodyPr>
          <a:lstStyle/>
          <a:p>
            <a:r>
              <a:rPr lang="en-GB" dirty="0"/>
              <a:t>When the network is in </a:t>
            </a:r>
            <a:r>
              <a:rPr lang="en-GB" b="1" dirty="0"/>
              <a:t>evaluation</a:t>
            </a:r>
            <a:r>
              <a:rPr lang="en-GB" dirty="0"/>
              <a:t> </a:t>
            </a:r>
            <a:r>
              <a:rPr lang="en-GB" b="1" dirty="0"/>
              <a:t>mode</a:t>
            </a:r>
            <a:r>
              <a:rPr lang="en-GB" dirty="0"/>
              <a:t>, the batch normalization layer </a:t>
            </a:r>
            <a:r>
              <a:rPr lang="en-GB" b="1" dirty="0"/>
              <a:t>uses the mean and variance estimates calculated during training to normalize the activations</a:t>
            </a:r>
            <a:r>
              <a:rPr lang="en-GB" dirty="0"/>
              <a:t>.</a:t>
            </a:r>
            <a:br>
              <a:rPr lang="en-GB" dirty="0"/>
            </a:br>
            <a:br>
              <a:rPr lang="en-GB" dirty="0"/>
            </a:br>
            <a:r>
              <a:rPr lang="en-GB" dirty="0"/>
              <a:t>This ensures that the activations are normalized in the same way during training and evaluation.</a:t>
            </a:r>
          </a:p>
          <a:p>
            <a:endParaRPr lang="en-SG" dirty="0"/>
          </a:p>
        </p:txBody>
      </p:sp>
    </p:spTree>
    <p:extLst>
      <p:ext uri="{BB962C8B-B14F-4D97-AF65-F5344CB8AC3E}">
        <p14:creationId xmlns:p14="http://schemas.microsoft.com/office/powerpoint/2010/main" val="15160848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199" y="1825625"/>
            <a:ext cx="10694437" cy="4351338"/>
          </a:xfrm>
        </p:spPr>
        <p:txBody>
          <a:bodyPr/>
          <a:lstStyle/>
          <a:p>
            <a:pPr marL="0" indent="0">
              <a:buNone/>
            </a:pPr>
            <a:r>
              <a:rPr lang="en-GB" dirty="0"/>
              <a:t>Let us first define </a:t>
            </a:r>
            <a:r>
              <a:rPr lang="en-GB" dirty="0" err="1"/>
              <a:t>Batchnorm</a:t>
            </a:r>
            <a:r>
              <a:rPr lang="en-GB" dirty="0"/>
              <a:t>, dropout and </a:t>
            </a:r>
            <a:r>
              <a:rPr lang="en-GB" dirty="0" err="1"/>
              <a:t>maxpool</a:t>
            </a:r>
            <a:r>
              <a:rPr lang="en-GB" dirty="0"/>
              <a:t> layers in __</a:t>
            </a:r>
            <a:r>
              <a:rPr lang="en-GB" dirty="0" err="1"/>
              <a:t>init</a:t>
            </a:r>
            <a:r>
              <a:rPr lang="en-GB" dirty="0"/>
              <a:t>__.</a:t>
            </a:r>
          </a:p>
          <a:p>
            <a:pPr marL="0" indent="0">
              <a:buNone/>
            </a:pPr>
            <a:r>
              <a:rPr lang="en-GB" dirty="0"/>
              <a:t>Arbitrarily fixing the dropout probabilities (should be hyperparameter?).</a:t>
            </a:r>
            <a:endParaRPr lang="en-SG" dirty="0"/>
          </a:p>
        </p:txBody>
      </p:sp>
      <p:pic>
        <p:nvPicPr>
          <p:cNvPr id="9" name="Picture 8">
            <a:extLst>
              <a:ext uri="{FF2B5EF4-FFF2-40B4-BE49-F238E27FC236}">
                <a16:creationId xmlns:a16="http://schemas.microsoft.com/office/drawing/2014/main" id="{71683B4A-4342-174A-AB1E-88B9946AB02A}"/>
              </a:ext>
            </a:extLst>
          </p:cNvPr>
          <p:cNvPicPr>
            <a:picLocks noChangeAspect="1"/>
          </p:cNvPicPr>
          <p:nvPr/>
        </p:nvPicPr>
        <p:blipFill>
          <a:blip r:embed="rId2"/>
          <a:stretch>
            <a:fillRect/>
          </a:stretch>
        </p:blipFill>
        <p:spPr>
          <a:xfrm>
            <a:off x="2190205" y="2990310"/>
            <a:ext cx="7811590" cy="3867690"/>
          </a:xfrm>
          <a:prstGeom prst="rect">
            <a:avLst/>
          </a:prstGeom>
        </p:spPr>
      </p:pic>
    </p:spTree>
    <p:extLst>
      <p:ext uri="{BB962C8B-B14F-4D97-AF65-F5344CB8AC3E}">
        <p14:creationId xmlns:p14="http://schemas.microsoft.com/office/powerpoint/2010/main" val="39438503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200" y="1825624"/>
            <a:ext cx="3313922" cy="5032375"/>
          </a:xfrm>
        </p:spPr>
        <p:txBody>
          <a:bodyPr>
            <a:normAutofit/>
          </a:bodyPr>
          <a:lstStyle/>
          <a:p>
            <a:r>
              <a:rPr lang="en-GB" dirty="0"/>
              <a:t>Using each layer in correct sequence of the forward() method.</a:t>
            </a:r>
          </a:p>
          <a:p>
            <a:r>
              <a:rPr lang="en-GB" dirty="0"/>
              <a:t>Also, one </a:t>
            </a:r>
            <a:r>
              <a:rPr lang="en-GB" dirty="0" err="1"/>
              <a:t>MaxPool</a:t>
            </a:r>
            <a:r>
              <a:rPr lang="en-GB" dirty="0"/>
              <a:t> layer after last Conv2d.</a:t>
            </a:r>
          </a:p>
          <a:p>
            <a:r>
              <a:rPr lang="en-GB" dirty="0"/>
              <a:t>64*14*14 instead of 64*28*28 in Flatten due to </a:t>
            </a:r>
            <a:r>
              <a:rPr lang="en-GB" dirty="0" err="1"/>
              <a:t>MaxPool</a:t>
            </a:r>
            <a:endParaRPr lang="en-SG" dirty="0"/>
          </a:p>
        </p:txBody>
      </p:sp>
      <p:pic>
        <p:nvPicPr>
          <p:cNvPr id="8" name="Picture 7">
            <a:extLst>
              <a:ext uri="{FF2B5EF4-FFF2-40B4-BE49-F238E27FC236}">
                <a16:creationId xmlns:a16="http://schemas.microsoft.com/office/drawing/2014/main" id="{C2AA7A77-4EC2-8245-7851-68E0CAFCB265}"/>
              </a:ext>
            </a:extLst>
          </p:cNvPr>
          <p:cNvPicPr>
            <a:picLocks noChangeAspect="1"/>
          </p:cNvPicPr>
          <p:nvPr/>
        </p:nvPicPr>
        <p:blipFill>
          <a:blip r:embed="rId2"/>
          <a:stretch>
            <a:fillRect/>
          </a:stretch>
        </p:blipFill>
        <p:spPr>
          <a:xfrm>
            <a:off x="4343357" y="1690688"/>
            <a:ext cx="7573432" cy="4582164"/>
          </a:xfrm>
          <a:prstGeom prst="rect">
            <a:avLst/>
          </a:prstGeom>
        </p:spPr>
      </p:pic>
    </p:spTree>
    <p:extLst>
      <p:ext uri="{BB962C8B-B14F-4D97-AF65-F5344CB8AC3E}">
        <p14:creationId xmlns:p14="http://schemas.microsoft.com/office/powerpoint/2010/main" val="42694706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pic>
        <p:nvPicPr>
          <p:cNvPr id="6" name="Picture 5">
            <a:extLst>
              <a:ext uri="{FF2B5EF4-FFF2-40B4-BE49-F238E27FC236}">
                <a16:creationId xmlns:a16="http://schemas.microsoft.com/office/drawing/2014/main" id="{1C6E88CD-6681-F70E-7816-03838B8DC273}"/>
              </a:ext>
            </a:extLst>
          </p:cNvPr>
          <p:cNvPicPr>
            <a:picLocks noChangeAspect="1"/>
          </p:cNvPicPr>
          <p:nvPr/>
        </p:nvPicPr>
        <p:blipFill>
          <a:blip r:embed="rId2"/>
          <a:stretch>
            <a:fillRect/>
          </a:stretch>
        </p:blipFill>
        <p:spPr>
          <a:xfrm>
            <a:off x="1301943" y="1564455"/>
            <a:ext cx="9588114" cy="5293545"/>
          </a:xfrm>
          <a:prstGeom prst="rect">
            <a:avLst/>
          </a:prstGeom>
        </p:spPr>
      </p:pic>
    </p:spTree>
    <p:extLst>
      <p:ext uri="{BB962C8B-B14F-4D97-AF65-F5344CB8AC3E}">
        <p14:creationId xmlns:p14="http://schemas.microsoft.com/office/powerpoint/2010/main" val="40113445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9FAF-E12D-32D8-6462-5D72EFE4E664}"/>
              </a:ext>
            </a:extLst>
          </p:cNvPr>
          <p:cNvSpPr>
            <a:spLocks noGrp="1"/>
          </p:cNvSpPr>
          <p:nvPr>
            <p:ph type="title"/>
          </p:nvPr>
        </p:nvSpPr>
        <p:spPr/>
        <p:txBody>
          <a:bodyPr/>
          <a:lstStyle/>
          <a:p>
            <a:r>
              <a:rPr lang="en-GB" dirty="0"/>
              <a:t>A quick word about Data Augmentation</a:t>
            </a:r>
            <a:endParaRPr lang="en-SG" dirty="0"/>
          </a:p>
        </p:txBody>
      </p:sp>
      <p:sp>
        <p:nvSpPr>
          <p:cNvPr id="3" name="Content Placeholder 2">
            <a:extLst>
              <a:ext uri="{FF2B5EF4-FFF2-40B4-BE49-F238E27FC236}">
                <a16:creationId xmlns:a16="http://schemas.microsoft.com/office/drawing/2014/main" id="{B9959581-6F4C-C684-CFAD-55723E034C14}"/>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Data</a:t>
            </a:r>
            <a:r>
              <a:rPr lang="en-GB" b="1" dirty="0"/>
              <a:t> </a:t>
            </a:r>
            <a:r>
              <a:rPr lang="en-GB" b="1" dirty="0">
                <a:solidFill>
                  <a:srgbClr val="00B050"/>
                </a:solidFill>
              </a:rPr>
              <a:t>Augmentation</a:t>
            </a:r>
            <a:r>
              <a:rPr lang="en-GB" b="1" dirty="0"/>
              <a:t>):</a:t>
            </a:r>
          </a:p>
          <a:p>
            <a:pPr marL="0" indent="0">
              <a:buNone/>
            </a:pPr>
            <a:r>
              <a:rPr lang="en-GB" b="1" dirty="0"/>
              <a:t>Data</a:t>
            </a:r>
            <a:r>
              <a:rPr lang="en-GB" dirty="0"/>
              <a:t> </a:t>
            </a:r>
            <a:r>
              <a:rPr lang="en-GB" b="1" dirty="0"/>
              <a:t>augmentation</a:t>
            </a:r>
            <a:r>
              <a:rPr lang="en-GB" dirty="0"/>
              <a:t> is a technique used to </a:t>
            </a:r>
            <a:r>
              <a:rPr lang="en-GB" b="1" dirty="0"/>
              <a:t>artificially increase the size of the training dataset</a:t>
            </a:r>
            <a:r>
              <a:rPr lang="en-GB" dirty="0"/>
              <a:t> by applying various transformations to the existing data.</a:t>
            </a:r>
          </a:p>
          <a:p>
            <a:pPr marL="0" indent="0">
              <a:buNone/>
            </a:pPr>
            <a:r>
              <a:rPr lang="en-GB" dirty="0"/>
              <a:t>This helps to </a:t>
            </a:r>
            <a:r>
              <a:rPr lang="en-GB" b="1" dirty="0"/>
              <a:t>expose the model to more variations of the data</a:t>
            </a:r>
            <a:r>
              <a:rPr lang="en-GB" dirty="0"/>
              <a:t>, making it </a:t>
            </a:r>
            <a:r>
              <a:rPr lang="en-GB" b="1" dirty="0"/>
              <a:t>more robust and less prone to overfitting </a:t>
            </a:r>
            <a:r>
              <a:rPr lang="en-GB" dirty="0"/>
              <a:t>(according to [Krizhevsky2012]).</a:t>
            </a:r>
          </a:p>
          <a:p>
            <a:pPr marL="0" indent="0">
              <a:buNone/>
            </a:pPr>
            <a:r>
              <a:rPr lang="en-GB" dirty="0"/>
              <a:t>More specifically, the model can then learn to </a:t>
            </a:r>
            <a:r>
              <a:rPr lang="en-GB" b="1" dirty="0"/>
              <a:t>recognize patterns and features that are supposed to be invariant to certain changes</a:t>
            </a:r>
            <a:r>
              <a:rPr lang="en-GB" dirty="0"/>
              <a:t>, such as translations, rotations, and scaling.</a:t>
            </a:r>
          </a:p>
          <a:p>
            <a:pPr marL="0" indent="0">
              <a:buNone/>
            </a:pPr>
            <a:r>
              <a:rPr lang="en-GB" dirty="0"/>
              <a:t>Data augmentation can also be used to </a:t>
            </a:r>
            <a:r>
              <a:rPr lang="en-GB" b="1" dirty="0"/>
              <a:t>correct imbalance</a:t>
            </a:r>
            <a:r>
              <a:rPr lang="en-GB" dirty="0"/>
              <a:t> in the distribution of classes by artificially increasing the number of examples of the under-represented classes (e.g. if you have many pictures of 2s and few 6s), or </a:t>
            </a:r>
            <a:r>
              <a:rPr lang="en-GB" b="1" dirty="0"/>
              <a:t>when the amount of available training data is limited</a:t>
            </a:r>
            <a:r>
              <a:rPr lang="en-GB" dirty="0"/>
              <a:t>.</a:t>
            </a:r>
          </a:p>
        </p:txBody>
      </p:sp>
    </p:spTree>
    <p:extLst>
      <p:ext uri="{BB962C8B-B14F-4D97-AF65-F5344CB8AC3E}">
        <p14:creationId xmlns:p14="http://schemas.microsoft.com/office/powerpoint/2010/main" val="17114026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7310-BE79-7602-0F15-F3572953F265}"/>
              </a:ext>
            </a:extLst>
          </p:cNvPr>
          <p:cNvSpPr>
            <a:spLocks noGrp="1"/>
          </p:cNvSpPr>
          <p:nvPr>
            <p:ph type="title"/>
          </p:nvPr>
        </p:nvSpPr>
        <p:spPr>
          <a:xfrm>
            <a:off x="838200" y="365125"/>
            <a:ext cx="11114314" cy="1325563"/>
          </a:xfrm>
        </p:spPr>
        <p:txBody>
          <a:bodyPr/>
          <a:lstStyle/>
          <a:p>
            <a:r>
              <a:rPr lang="en-GB" dirty="0"/>
              <a:t>Some examples of data augmentation/transform</a:t>
            </a:r>
            <a:endParaRPr lang="en-SG" dirty="0"/>
          </a:p>
        </p:txBody>
      </p:sp>
      <p:sp>
        <p:nvSpPr>
          <p:cNvPr id="3" name="Content Placeholder 2">
            <a:extLst>
              <a:ext uri="{FF2B5EF4-FFF2-40B4-BE49-F238E27FC236}">
                <a16:creationId xmlns:a16="http://schemas.microsoft.com/office/drawing/2014/main" id="{84968700-55C8-CF89-11B9-D8E9E37F3F11}"/>
              </a:ext>
            </a:extLst>
          </p:cNvPr>
          <p:cNvSpPr>
            <a:spLocks noGrp="1"/>
          </p:cNvSpPr>
          <p:nvPr>
            <p:ph idx="1"/>
          </p:nvPr>
        </p:nvSpPr>
        <p:spPr>
          <a:xfrm>
            <a:off x="838200" y="1825624"/>
            <a:ext cx="10515600" cy="5032375"/>
          </a:xfrm>
        </p:spPr>
        <p:txBody>
          <a:bodyPr>
            <a:normAutofit/>
          </a:bodyPr>
          <a:lstStyle/>
          <a:p>
            <a:pPr marL="0" indent="0">
              <a:buNone/>
            </a:pPr>
            <a:r>
              <a:rPr lang="en-GB" dirty="0"/>
              <a:t>Some possible ways to perform data augmentation include:</a:t>
            </a:r>
          </a:p>
          <a:p>
            <a:r>
              <a:rPr lang="en-GB" dirty="0"/>
              <a:t>Randomly </a:t>
            </a:r>
            <a:r>
              <a:rPr lang="en-GB" b="1" dirty="0"/>
              <a:t>translating</a:t>
            </a:r>
            <a:r>
              <a:rPr lang="en-GB" dirty="0"/>
              <a:t> images by a certain number of pixels,</a:t>
            </a:r>
          </a:p>
          <a:p>
            <a:r>
              <a:rPr lang="en-GB" dirty="0"/>
              <a:t>Randomly </a:t>
            </a:r>
            <a:r>
              <a:rPr lang="en-GB" b="1" dirty="0"/>
              <a:t>rotating</a:t>
            </a:r>
            <a:r>
              <a:rPr lang="en-GB" dirty="0"/>
              <a:t> the images by a small angle,</a:t>
            </a:r>
          </a:p>
          <a:p>
            <a:r>
              <a:rPr lang="en-GB" dirty="0"/>
              <a:t>Randomly </a:t>
            </a:r>
            <a:r>
              <a:rPr lang="en-GB" b="1" dirty="0"/>
              <a:t>scaling</a:t>
            </a:r>
            <a:r>
              <a:rPr lang="en-GB" dirty="0"/>
              <a:t> the images by a small factor,</a:t>
            </a:r>
          </a:p>
          <a:p>
            <a:r>
              <a:rPr lang="en-GB" dirty="0"/>
              <a:t>Randomly </a:t>
            </a:r>
            <a:r>
              <a:rPr lang="en-GB" b="1" dirty="0"/>
              <a:t>cropping</a:t>
            </a:r>
            <a:r>
              <a:rPr lang="en-GB" dirty="0"/>
              <a:t> the images,</a:t>
            </a:r>
          </a:p>
          <a:p>
            <a:r>
              <a:rPr lang="en-GB" dirty="0"/>
              <a:t>Randomly </a:t>
            </a:r>
            <a:r>
              <a:rPr lang="en-GB" b="1" dirty="0"/>
              <a:t>flipping</a:t>
            </a:r>
            <a:r>
              <a:rPr lang="en-GB" dirty="0"/>
              <a:t> the images horizontally/vertically,</a:t>
            </a:r>
          </a:p>
          <a:p>
            <a:r>
              <a:rPr lang="en-GB" b="1" dirty="0"/>
              <a:t>Adding</a:t>
            </a:r>
            <a:r>
              <a:rPr lang="en-GB" dirty="0"/>
              <a:t> </a:t>
            </a:r>
            <a:r>
              <a:rPr lang="en-GB" b="1" dirty="0"/>
              <a:t>random</a:t>
            </a:r>
            <a:r>
              <a:rPr lang="en-GB" dirty="0"/>
              <a:t> </a:t>
            </a:r>
            <a:r>
              <a:rPr lang="en-GB" b="1" dirty="0"/>
              <a:t>noise</a:t>
            </a:r>
            <a:r>
              <a:rPr lang="en-GB" dirty="0"/>
              <a:t> to the images,</a:t>
            </a:r>
          </a:p>
          <a:p>
            <a:r>
              <a:rPr lang="en-GB" dirty="0"/>
              <a:t>Randomly </a:t>
            </a:r>
            <a:r>
              <a:rPr lang="en-GB" b="1" dirty="0"/>
              <a:t>changing the brightness or contrast </a:t>
            </a:r>
            <a:r>
              <a:rPr lang="en-GB" dirty="0"/>
              <a:t>of the images,</a:t>
            </a:r>
          </a:p>
          <a:p>
            <a:r>
              <a:rPr lang="en-GB" dirty="0"/>
              <a:t>Etc.</a:t>
            </a:r>
          </a:p>
          <a:p>
            <a:endParaRPr lang="en-GB" dirty="0"/>
          </a:p>
          <a:p>
            <a:endParaRPr lang="en-SG" dirty="0"/>
          </a:p>
        </p:txBody>
      </p:sp>
    </p:spTree>
    <p:extLst>
      <p:ext uri="{BB962C8B-B14F-4D97-AF65-F5344CB8AC3E}">
        <p14:creationId xmlns:p14="http://schemas.microsoft.com/office/powerpoint/2010/main" val="6834434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68700-55C8-CF89-11B9-D8E9E37F3F11}"/>
              </a:ext>
            </a:extLst>
          </p:cNvPr>
          <p:cNvSpPr>
            <a:spLocks noGrp="1"/>
          </p:cNvSpPr>
          <p:nvPr>
            <p:ph idx="1"/>
          </p:nvPr>
        </p:nvSpPr>
        <p:spPr>
          <a:xfrm>
            <a:off x="838200" y="1825624"/>
            <a:ext cx="10515600" cy="5032375"/>
          </a:xfrm>
        </p:spPr>
        <p:txBody>
          <a:bodyPr>
            <a:normAutofit/>
          </a:bodyPr>
          <a:lstStyle/>
          <a:p>
            <a:r>
              <a:rPr lang="en-GB" dirty="0"/>
              <a:t>These can be accomplished by using pre-built data augmentation transforms such as </a:t>
            </a:r>
            <a:r>
              <a:rPr lang="en-GB" b="1" dirty="0" err="1"/>
              <a:t>RandomRotation</a:t>
            </a:r>
            <a:r>
              <a:rPr lang="en-GB" dirty="0"/>
              <a:t>, </a:t>
            </a:r>
            <a:r>
              <a:rPr lang="en-GB" b="1" dirty="0" err="1"/>
              <a:t>RandomAffine</a:t>
            </a:r>
            <a:r>
              <a:rPr lang="en-GB" dirty="0"/>
              <a:t>, </a:t>
            </a:r>
            <a:r>
              <a:rPr lang="en-GB" b="1" dirty="0" err="1"/>
              <a:t>RandomCrop</a:t>
            </a:r>
            <a:r>
              <a:rPr lang="en-GB" dirty="0"/>
              <a:t>, </a:t>
            </a:r>
            <a:r>
              <a:rPr lang="en-GB" b="1" dirty="0" err="1"/>
              <a:t>RandomHorizontalFlip</a:t>
            </a:r>
            <a:r>
              <a:rPr lang="en-GB" dirty="0"/>
              <a:t>, </a:t>
            </a:r>
            <a:r>
              <a:rPr lang="en-GB" b="1" dirty="0" err="1"/>
              <a:t>RandomGrayscale</a:t>
            </a:r>
            <a:r>
              <a:rPr lang="en-GB" dirty="0"/>
              <a:t> from the </a:t>
            </a:r>
            <a:r>
              <a:rPr lang="en-GB" dirty="0" err="1"/>
              <a:t>torchvision.transforms</a:t>
            </a:r>
            <a:r>
              <a:rPr lang="en-GB" dirty="0"/>
              <a:t> library or by using other libraries like </a:t>
            </a:r>
            <a:r>
              <a:rPr lang="en-GB" dirty="0" err="1"/>
              <a:t>imgaug</a:t>
            </a:r>
            <a:r>
              <a:rPr lang="en-GB" dirty="0"/>
              <a:t>, </a:t>
            </a:r>
            <a:r>
              <a:rPr lang="en-GB" dirty="0" err="1"/>
              <a:t>albumentations</a:t>
            </a:r>
            <a:r>
              <a:rPr lang="en-GB" dirty="0"/>
              <a:t>, etc.</a:t>
            </a:r>
          </a:p>
          <a:p>
            <a:r>
              <a:rPr lang="en-GB" dirty="0"/>
              <a:t>Feel free to have a look at: </a:t>
            </a:r>
            <a:r>
              <a:rPr lang="en-GB" dirty="0">
                <a:hlinkClick r:id="rId2"/>
              </a:rPr>
              <a:t>https://pytorch.org/vision/stable/transforms.html</a:t>
            </a:r>
            <a:endParaRPr lang="en-GB" dirty="0"/>
          </a:p>
          <a:p>
            <a:r>
              <a:rPr lang="en-GB" dirty="0"/>
              <a:t>Additionally, you can also chain multiple transforms together using the Compose class from the </a:t>
            </a:r>
            <a:r>
              <a:rPr lang="en-GB" dirty="0" err="1"/>
              <a:t>torchvision.transforms</a:t>
            </a:r>
            <a:r>
              <a:rPr lang="en-GB" dirty="0"/>
              <a:t> library to apply multiple data augmentations at once.</a:t>
            </a:r>
          </a:p>
        </p:txBody>
      </p:sp>
      <p:sp>
        <p:nvSpPr>
          <p:cNvPr id="4" name="Title 1">
            <a:extLst>
              <a:ext uri="{FF2B5EF4-FFF2-40B4-BE49-F238E27FC236}">
                <a16:creationId xmlns:a16="http://schemas.microsoft.com/office/drawing/2014/main" id="{19FD901E-1E3F-335B-ECE3-65CB33503F77}"/>
              </a:ext>
            </a:extLst>
          </p:cNvPr>
          <p:cNvSpPr>
            <a:spLocks noGrp="1"/>
          </p:cNvSpPr>
          <p:nvPr>
            <p:ph type="title"/>
          </p:nvPr>
        </p:nvSpPr>
        <p:spPr>
          <a:xfrm>
            <a:off x="838200" y="365125"/>
            <a:ext cx="11114314" cy="1325563"/>
          </a:xfrm>
        </p:spPr>
        <p:txBody>
          <a:bodyPr/>
          <a:lstStyle/>
          <a:p>
            <a:r>
              <a:rPr lang="en-GB" dirty="0"/>
              <a:t>Some examples of data augmentation/transform</a:t>
            </a:r>
            <a:endParaRPr lang="en-SG" dirty="0"/>
          </a:p>
        </p:txBody>
      </p:sp>
    </p:spTree>
    <p:extLst>
      <p:ext uri="{BB962C8B-B14F-4D97-AF65-F5344CB8AC3E}">
        <p14:creationId xmlns:p14="http://schemas.microsoft.com/office/powerpoint/2010/main" val="22661696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2255</TotalTime>
  <Words>7354</Words>
  <Application>Microsoft Office PowerPoint</Application>
  <PresentationFormat>Widescreen</PresentationFormat>
  <Paragraphs>1255</Paragraphs>
  <Slides>116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116</vt:i4>
      </vt:variant>
    </vt:vector>
  </HeadingPairs>
  <TitlesOfParts>
    <vt:vector size="122" baseType="lpstr">
      <vt:lpstr>Arial</vt:lpstr>
      <vt:lpstr>Calibri</vt:lpstr>
      <vt:lpstr>Calibri Light</vt:lpstr>
      <vt:lpstr>Cambria Math</vt:lpstr>
      <vt:lpstr>Wingdings</vt:lpstr>
      <vt:lpstr>Office Theme</vt:lpstr>
      <vt:lpstr>50.039 Theory and Practice of Deep Learning W4-S1 Introduction to Computer Vision and Convolutional Neural Networks</vt:lpstr>
      <vt:lpstr>About this week (Week 4)</vt:lpstr>
      <vt:lpstr>How to encode an image</vt:lpstr>
      <vt:lpstr>How to encode an image</vt:lpstr>
      <vt:lpstr>How to encode an image</vt:lpstr>
      <vt:lpstr>How to encode an image</vt:lpstr>
      <vt:lpstr>Pixels information</vt:lpstr>
      <vt:lpstr>Pixels information</vt:lpstr>
      <vt:lpstr>Pixels information</vt:lpstr>
      <vt:lpstr>Pixels information</vt:lpstr>
      <vt:lpstr>Pixels information</vt:lpstr>
      <vt:lpstr>The spatial dependence property</vt:lpstr>
      <vt:lpstr>The homophily property</vt:lpstr>
      <vt:lpstr>The problem with Linear processing</vt:lpstr>
      <vt:lpstr>The problem with Linear processing</vt:lpstr>
      <vt:lpstr>Introducing convolution!</vt:lpstr>
      <vt:lpstr>Introducing convolution!</vt:lpstr>
      <vt:lpstr>Introducing convolution!</vt:lpstr>
      <vt:lpstr>Introducing convolution!</vt:lpstr>
      <vt:lpstr>Introducing convolution!</vt:lpstr>
      <vt:lpstr>Introducing convolution!</vt:lpstr>
      <vt:lpstr>Introducing convolution!</vt:lpstr>
      <vt:lpstr>Convolution and Image Processing courses</vt:lpstr>
      <vt:lpstr>Testing convolution on images</vt:lpstr>
      <vt:lpstr>Testing convolution on images</vt:lpstr>
      <vt:lpstr>Testing convolution on images</vt:lpstr>
      <vt:lpstr>Testing convolution on images</vt:lpstr>
      <vt:lpstr>Testing convolution on images</vt:lpstr>
      <vt:lpstr>PowerPoint Presentation</vt:lpstr>
      <vt:lpstr>Testing convolution on images</vt:lpstr>
      <vt:lpstr>PowerPoint Presentation</vt:lpstr>
      <vt:lpstr>Testing convolution on images</vt:lpstr>
      <vt:lpstr>PowerPoint Presentation</vt:lpstr>
      <vt:lpstr>Many transformation kernels exist</vt:lpstr>
      <vt:lpstr>Downsizing</vt:lpstr>
      <vt:lpstr>Adding some padding</vt:lpstr>
      <vt:lpstr>Adding some padding</vt:lpstr>
      <vt:lpstr>Adding some padding</vt:lpstr>
      <vt:lpstr>Adding some padding</vt:lpstr>
      <vt:lpstr>Adding some padding</vt:lpstr>
      <vt:lpstr>Adding some padding</vt:lpstr>
      <vt:lpstr>Adding some padding</vt:lpstr>
      <vt:lpstr>Adding a stride</vt:lpstr>
      <vt:lpstr>Adding a stride</vt:lpstr>
      <vt:lpstr>Adding a stride</vt:lpstr>
      <vt:lpstr>Adding a stride</vt:lpstr>
      <vt:lpstr>The (final) magic formula for convolution</vt:lpstr>
      <vt:lpstr>Adding a stride</vt:lpstr>
      <vt:lpstr>Adding a dilation</vt:lpstr>
      <vt:lpstr>Adding a dilation</vt:lpstr>
      <vt:lpstr>The (final) magic formula for convolution</vt:lpstr>
      <vt:lpstr>Implementing a custom Conv in PyTorch</vt:lpstr>
      <vt:lpstr>Implementing a custom Conv in PyTorch</vt:lpstr>
      <vt:lpstr>The Conv2d in PyTorch</vt:lpstr>
      <vt:lpstr>The Conv2d in PyTorch</vt:lpstr>
      <vt:lpstr>The Conv2d in PyTorch</vt:lpstr>
      <vt:lpstr>The Conv2d in PyTorch</vt:lpstr>
      <vt:lpstr>The Conv2d in PyTorch</vt:lpstr>
      <vt:lpstr>If we use the MNIST dataloader…</vt:lpstr>
      <vt:lpstr>If we use the MNIST dataloader…</vt:lpstr>
      <vt:lpstr>A quick word on higher dimensions</vt:lpstr>
      <vt:lpstr>Convolution on high dim</vt:lpstr>
      <vt:lpstr>Convolution on high dim</vt:lpstr>
      <vt:lpstr>Conv2d layer</vt:lpstr>
      <vt:lpstr>Convolution on high dim</vt:lpstr>
      <vt:lpstr>Chaining convolutions</vt:lpstr>
      <vt:lpstr>Chaining convolutions</vt:lpstr>
      <vt:lpstr>The core idea behind CNN</vt:lpstr>
      <vt:lpstr>Training a CNN</vt:lpstr>
      <vt:lpstr>Our first CNN on MNIST</vt:lpstr>
      <vt:lpstr>Our first CNN on MNIST</vt:lpstr>
      <vt:lpstr>Our first CNN on MNIST</vt:lpstr>
      <vt:lpstr>Our first CNN on MNIST</vt:lpstr>
      <vt:lpstr>Our first CNN on MNIST</vt:lpstr>
      <vt:lpstr>Writing a trainer function for CNNs</vt:lpstr>
      <vt:lpstr>Trainer/Eval function (setup)</vt:lpstr>
      <vt:lpstr>Trainer/Eval function (training part)</vt:lpstr>
      <vt:lpstr>Trainer/Eval function (evaluation part)</vt:lpstr>
      <vt:lpstr>Trainer/Eval function (running)</vt:lpstr>
      <vt:lpstr>Trainer/Eval function (running)</vt:lpstr>
      <vt:lpstr>Pooling layers</vt:lpstr>
      <vt:lpstr>Types of pooling layers</vt:lpstr>
      <vt:lpstr>Types of pooling layers</vt:lpstr>
      <vt:lpstr>PowerPoint Presentation</vt:lpstr>
      <vt:lpstr>Dropout layers</vt:lpstr>
      <vt:lpstr>Dropout layers</vt:lpstr>
      <vt:lpstr>Dropout layers</vt:lpstr>
      <vt:lpstr>PowerPoint Presentation</vt:lpstr>
      <vt:lpstr>Batchnorm layer</vt:lpstr>
      <vt:lpstr>Batchnorm layer</vt:lpstr>
      <vt:lpstr>Normalization in BatchNorm</vt:lpstr>
      <vt:lpstr>Normalization in BatchNorm</vt:lpstr>
      <vt:lpstr>About BatchNorm behaviours</vt:lpstr>
      <vt:lpstr>Implementing all layers in our CNN</vt:lpstr>
      <vt:lpstr>Implementing all layers in our CNN</vt:lpstr>
      <vt:lpstr>Implementing all layers in our CNN</vt:lpstr>
      <vt:lpstr>A quick word about Data Augmentation</vt:lpstr>
      <vt:lpstr>Some examples of data augmentation/transform</vt:lpstr>
      <vt:lpstr>Some examples of data augmentation/transform</vt:lpstr>
      <vt:lpstr>Some examples of data augmentation/transform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(Week 4)</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2023-02-12T08:03:13Z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